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27.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tags/tag229.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26.xml" ContentType="application/vnd.openxmlformats-officedocument.presentationml.tags+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Default Extension="gif" ContentType="image/gif"/>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256" r:id="rId3"/>
    <p:sldId id="269" r:id="rId4"/>
    <p:sldId id="258" r:id="rId5"/>
    <p:sldId id="277" r:id="rId6"/>
    <p:sldId id="280" r:id="rId7"/>
    <p:sldId id="270" r:id="rId8"/>
    <p:sldId id="261" r:id="rId9"/>
    <p:sldId id="262" r:id="rId10"/>
    <p:sldId id="282" r:id="rId11"/>
    <p:sldId id="263" r:id="rId12"/>
    <p:sldId id="264" r:id="rId13"/>
    <p:sldId id="265" r:id="rId14"/>
    <p:sldId id="271" r:id="rId15"/>
    <p:sldId id="266" r:id="rId16"/>
    <p:sldId id="272" r:id="rId17"/>
    <p:sldId id="278" r:id="rId18"/>
    <p:sldId id="279" r:id="rId19"/>
    <p:sldId id="267" r:id="rId20"/>
    <p:sldId id="276" r:id="rId21"/>
    <p:sldId id="273"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a:srgbClr val="ED6C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564" autoAdjust="0"/>
  </p:normalViewPr>
  <p:slideViewPr>
    <p:cSldViewPr>
      <p:cViewPr varScale="1">
        <p:scale>
          <a:sx n="68" d="100"/>
          <a:sy n="68" d="100"/>
        </p:scale>
        <p:origin x="-1224"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C7CC6-B8D0-4855-B595-5039BF8CCA4C}" type="datetimeFigureOut">
              <a:rPr lang="en-US" smtClean="0"/>
              <a:pPr/>
              <a:t>7/15/2016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E78BD-7F15-43AE-A881-C7F07C7B030E}" type="slidenum">
              <a:rPr lang="en-US" smtClean="0"/>
              <a:pPr/>
              <a:t>‹#›</a:t>
            </a:fld>
            <a:endParaRPr lang="en-US"/>
          </a:p>
        </p:txBody>
      </p:sp>
    </p:spTree>
    <p:extLst>
      <p:ext uri="{BB962C8B-B14F-4D97-AF65-F5344CB8AC3E}">
        <p14:creationId xmlns:p14="http://schemas.microsoft.com/office/powerpoint/2010/main" xmlns="" val="282475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CE78BD-7F15-43AE-A881-C7F07C7B030E}" type="slidenum">
              <a:rPr lang="en-US" smtClean="0"/>
              <a:pPr/>
              <a:t>2</a:t>
            </a:fld>
            <a:endParaRPr lang="en-US"/>
          </a:p>
        </p:txBody>
      </p:sp>
    </p:spTree>
    <p:extLst>
      <p:ext uri="{BB962C8B-B14F-4D97-AF65-F5344CB8AC3E}">
        <p14:creationId xmlns:p14="http://schemas.microsoft.com/office/powerpoint/2010/main" xmlns="" val="355942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CE78BD-7F15-43AE-A881-C7F07C7B030E}" type="slidenum">
              <a:rPr lang="en-US" smtClean="0"/>
              <a:pPr/>
              <a:t>4</a:t>
            </a:fld>
            <a:endParaRPr lang="en-US"/>
          </a:p>
        </p:txBody>
      </p:sp>
    </p:spTree>
    <p:extLst>
      <p:ext uri="{BB962C8B-B14F-4D97-AF65-F5344CB8AC3E}">
        <p14:creationId xmlns:p14="http://schemas.microsoft.com/office/powerpoint/2010/main" xmlns="" val="368957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ECE78BD-7F15-43AE-A881-C7F07C7B030E}" type="slidenum">
              <a:rPr lang="en-US" smtClean="0"/>
              <a:pPr/>
              <a:t>6</a:t>
            </a:fld>
            <a:endParaRPr lang="en-US"/>
          </a:p>
        </p:txBody>
      </p:sp>
    </p:spTree>
    <p:extLst>
      <p:ext uri="{BB962C8B-B14F-4D97-AF65-F5344CB8AC3E}">
        <p14:creationId xmlns:p14="http://schemas.microsoft.com/office/powerpoint/2010/main" xmlns="" val="1273874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B86BA5B9-C6A4-4FD2-B4F2-364E90B37712}" type="datetimeFigureOut">
              <a:rPr lang="en-US" smtClean="0"/>
              <a:pPr/>
              <a:t>7/15/2016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86BA5B9-C6A4-4FD2-B4F2-364E90B37712}" type="datetimeFigureOut">
              <a:rPr lang="en-US" smtClean="0"/>
              <a:pPr/>
              <a:t>7/15/2016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86BA5B9-C6A4-4FD2-B4F2-364E90B37712}" type="datetimeFigureOut">
              <a:rPr lang="en-US" smtClean="0"/>
              <a:pPr/>
              <a:t>7/15/2016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86BA5B9-C6A4-4FD2-B4F2-364E90B37712}" type="datetimeFigureOut">
              <a:rPr lang="en-US" smtClean="0"/>
              <a:pPr/>
              <a:t>7/15/2016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B86BA5B9-C6A4-4FD2-B4F2-364E90B37712}" type="datetimeFigureOut">
              <a:rPr lang="en-US" smtClean="0"/>
              <a:pPr/>
              <a:t>7/15/2016</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B86BA5B9-C6A4-4FD2-B4F2-364E90B37712}" type="datetimeFigureOut">
              <a:rPr lang="en-US" smtClean="0"/>
              <a:pPr/>
              <a:t>7/15/2016</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B86BA5B9-C6A4-4FD2-B4F2-364E90B37712}" type="datetimeFigureOut">
              <a:rPr lang="en-US" smtClean="0"/>
              <a:pPr/>
              <a:t>7/15/2016</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86BA5B9-C6A4-4FD2-B4F2-364E90B37712}" type="datetimeFigureOut">
              <a:rPr lang="en-US" smtClean="0"/>
              <a:pPr/>
              <a:t>7/15/2016</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86BA5B9-C6A4-4FD2-B4F2-364E90B37712}" type="datetimeFigureOut">
              <a:rPr lang="en-US" smtClean="0"/>
              <a:pPr/>
              <a:t>7/15/2016</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B86BA5B9-C6A4-4FD2-B4F2-364E90B37712}" type="datetimeFigureOut">
              <a:rPr lang="en-US" smtClean="0"/>
              <a:pPr/>
              <a:t>7/15/2016</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F0371472-0DFE-4AB0-9EF3-6EE7135735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B86BA5B9-C6A4-4FD2-B4F2-364E90B37712}" type="datetimeFigureOut">
              <a:rPr lang="en-US" smtClean="0"/>
              <a:pPr/>
              <a:t>7/15/2016</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F0371472-0DFE-4AB0-9EF3-6EE7135735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BA5B9-C6A4-4FD2-B4F2-364E90B37712}" type="datetimeFigureOut">
              <a:rPr lang="en-US" smtClean="0"/>
              <a:pPr/>
              <a:t>7/15/2016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71472-0DFE-4AB0-9EF3-6EE7135735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14.gif"/><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3.gif"/><Relationship Id="rId17" Type="http://schemas.openxmlformats.org/officeDocument/2006/relationships/image" Target="../media/image16.gif"/><Relationship Id="rId2" Type="http://schemas.openxmlformats.org/officeDocument/2006/relationships/tags" Target="../tags/tag151.xml"/><Relationship Id="rId16" Type="http://schemas.openxmlformats.org/officeDocument/2006/relationships/image" Target="../media/image11.gif"/><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12.gif"/><Relationship Id="rId5" Type="http://schemas.openxmlformats.org/officeDocument/2006/relationships/tags" Target="../tags/tag154.xml"/><Relationship Id="rId15" Type="http://schemas.openxmlformats.org/officeDocument/2006/relationships/image" Target="../media/image8.gif"/><Relationship Id="rId10" Type="http://schemas.openxmlformats.org/officeDocument/2006/relationships/slideLayout" Target="../slideLayouts/slideLayout2.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image" Target="../media/image15.gif"/></Relationships>
</file>

<file path=ppt/slides/_rels/slide11.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image" Target="../media/image17.gif"/><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slideLayout" Target="../slideLayouts/slideLayout2.xml"/><Relationship Id="rId2" Type="http://schemas.openxmlformats.org/officeDocument/2006/relationships/tags" Target="../tags/tag160.xml"/><Relationship Id="rId16" Type="http://schemas.openxmlformats.org/officeDocument/2006/relationships/image" Target="../media/image19.gif"/><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image" Target="../media/image18.gif"/><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20.gif"/><Relationship Id="rId18" Type="http://schemas.openxmlformats.org/officeDocument/2006/relationships/image" Target="../media/image25.gif"/><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slideLayout" Target="../slideLayouts/slideLayout2.xml"/><Relationship Id="rId17" Type="http://schemas.openxmlformats.org/officeDocument/2006/relationships/image" Target="../media/image24.gif"/><Relationship Id="rId2" Type="http://schemas.openxmlformats.org/officeDocument/2006/relationships/tags" Target="../tags/tag171.xml"/><Relationship Id="rId16" Type="http://schemas.openxmlformats.org/officeDocument/2006/relationships/image" Target="../media/image23.gif"/><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image" Target="../media/image22.gif"/><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image" Target="../media/image21.gif"/></Relationships>
</file>

<file path=ppt/slides/_rels/slide13.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image" Target="../media/image24.gif"/><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27.gif"/><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image" Target="../media/image26.gif"/><Relationship Id="rId5" Type="http://schemas.openxmlformats.org/officeDocument/2006/relationships/tags" Target="../tags/tag185.xml"/><Relationship Id="rId15" Type="http://schemas.openxmlformats.org/officeDocument/2006/relationships/image" Target="../media/image28.gif"/><Relationship Id="rId10" Type="http://schemas.openxmlformats.org/officeDocument/2006/relationships/slideLayout" Target="../slideLayouts/slideLayout2.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tags" Target="../tags/tag195.xml"/><Relationship Id="rId7"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s/_rels/slide16.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tags" Target="../tags/tag205.xml"/><Relationship Id="rId7" Type="http://schemas.openxmlformats.org/officeDocument/2006/relationships/image" Target="../media/image30.gif"/><Relationship Id="rId12" Type="http://schemas.openxmlformats.org/officeDocument/2006/relationships/image" Target="../media/image34.gif"/><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9.gif"/><Relationship Id="rId11" Type="http://schemas.openxmlformats.org/officeDocument/2006/relationships/image" Target="../media/image33.gif"/><Relationship Id="rId5" Type="http://schemas.openxmlformats.org/officeDocument/2006/relationships/slideLayout" Target="../slideLayouts/slideLayout2.xml"/><Relationship Id="rId10" Type="http://schemas.openxmlformats.org/officeDocument/2006/relationships/image" Target="../media/image11.gif"/><Relationship Id="rId4" Type="http://schemas.openxmlformats.org/officeDocument/2006/relationships/tags" Target="../tags/tag206.xml"/><Relationship Id="rId9" Type="http://schemas.openxmlformats.org/officeDocument/2006/relationships/image" Target="../media/image32.gif"/></Relationships>
</file>

<file path=ppt/slides/_rels/slide19.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37.gif"/><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36.gif"/><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35.gif"/><Relationship Id="rId5" Type="http://schemas.openxmlformats.org/officeDocument/2006/relationships/tags" Target="../tags/tag211.xml"/><Relationship Id="rId10" Type="http://schemas.openxmlformats.org/officeDocument/2006/relationships/slideLayout" Target="../slideLayouts/slideLayout2.xml"/><Relationship Id="rId4" Type="http://schemas.openxmlformats.org/officeDocument/2006/relationships/tags" Target="../tags/tag210.xml"/><Relationship Id="rId9" Type="http://schemas.openxmlformats.org/officeDocument/2006/relationships/tags" Target="../tags/tag215.xml"/></Relationships>
</file>

<file path=ppt/slides/_rels/slide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3.gif"/><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notesSlide" Target="../notesSlides/notesSlide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Layout" Target="../slideLayouts/slideLayout1.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_rels/slide2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24.gif"/><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38.gif"/><Relationship Id="rId2" Type="http://schemas.openxmlformats.org/officeDocument/2006/relationships/tags" Target="../tags/tag217.xml"/><Relationship Id="rId16" Type="http://schemas.openxmlformats.org/officeDocument/2006/relationships/image" Target="../media/image40.gif"/><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Layout" Target="../slideLayouts/slideLayout2.xml"/><Relationship Id="rId5" Type="http://schemas.openxmlformats.org/officeDocument/2006/relationships/tags" Target="../tags/tag220.xml"/><Relationship Id="rId15" Type="http://schemas.openxmlformats.org/officeDocument/2006/relationships/image" Target="../media/image39.gif"/><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hyperlink" Target="mailto:bd@mexnepal.com" TargetMode="External"/><Relationship Id="rId5" Type="http://schemas.openxmlformats.org/officeDocument/2006/relationships/hyperlink" Target="http://www.mexnepal.com/"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4.gif"/><Relationship Id="rId3" Type="http://schemas.openxmlformats.org/officeDocument/2006/relationships/tags" Target="../tags/tag81.xml"/><Relationship Id="rId21" Type="http://schemas.openxmlformats.org/officeDocument/2006/relationships/image" Target="../media/image7.gif"/><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notesSlide" Target="../notesSlides/notesSlide2.xml"/><Relationship Id="rId2" Type="http://schemas.openxmlformats.org/officeDocument/2006/relationships/tags" Target="../tags/tag80.xml"/><Relationship Id="rId16" Type="http://schemas.openxmlformats.org/officeDocument/2006/relationships/slideLayout" Target="../slideLayouts/slideLayout2.xml"/><Relationship Id="rId20" Type="http://schemas.openxmlformats.org/officeDocument/2006/relationships/image" Target="../media/image6.gif"/><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19" Type="http://schemas.openxmlformats.org/officeDocument/2006/relationships/image" Target="../media/image5.gif"/><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image" Target="../media/image4.gif"/><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image" Target="../media/image6.gif"/><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notesSlide" Target="../notesSlides/notes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image" Target="../media/image6.gif"/><Relationship Id="rId3" Type="http://schemas.openxmlformats.org/officeDocument/2006/relationships/tags" Target="../tags/tag118.xml"/><Relationship Id="rId21" Type="http://schemas.openxmlformats.org/officeDocument/2006/relationships/tags" Target="../tags/tag13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image" Target="../media/image9.gif"/><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image" Target="../media/image8.gif"/><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Layout" Target="../slideLayouts/slideLayout2.xml"/><Relationship Id="rId10" Type="http://schemas.openxmlformats.org/officeDocument/2006/relationships/tags" Target="../tags/tag125.xml"/><Relationship Id="rId19" Type="http://schemas.openxmlformats.org/officeDocument/2006/relationships/tags" Target="../tags/tag13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s>
</file>

<file path=ppt/slides/_rels/slide9.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slideLayout" Target="../slideLayouts/slideLayout2.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image" Target="../media/image11.gif"/><Relationship Id="rId2" Type="http://schemas.openxmlformats.org/officeDocument/2006/relationships/tags" Target="../tags/tag139.xml"/><Relationship Id="rId16" Type="http://schemas.openxmlformats.org/officeDocument/2006/relationships/image" Target="../media/image9.gif"/><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image" Target="../media/image8.gif"/><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custDataLst>
              <p:tags r:id="rId2"/>
            </p:custDataLst>
          </p:nvPr>
        </p:nvSpPr>
        <p:spPr>
          <a:xfrm>
            <a:off x="0" y="4267200"/>
            <a:ext cx="9144000" cy="2369880"/>
          </a:xfrm>
          <a:prstGeom prst="rect">
            <a:avLst/>
          </a:prstGeom>
          <a:noFill/>
        </p:spPr>
        <p:txBody>
          <a:bodyPr wrap="square" rtlCol="0">
            <a:spAutoFit/>
          </a:bodyPr>
          <a:lstStyle/>
          <a:p>
            <a:pPr algn="ctr"/>
            <a:r>
              <a:rPr lang="en-US" sz="3000" cap="small" dirty="0" smtClean="0">
                <a:solidFill>
                  <a:schemeClr val="tx2">
                    <a:lumMod val="75000"/>
                  </a:schemeClr>
                </a:solidFill>
                <a:latin typeface="Myriad Pro Black" pitchFamily="34" charset="0"/>
              </a:rPr>
              <a:t>Market Mechanism</a:t>
            </a:r>
          </a:p>
          <a:p>
            <a:pPr algn="ctr"/>
            <a:r>
              <a:rPr lang="en-US" sz="2000" b="1" i="1" dirty="0" smtClean="0">
                <a:solidFill>
                  <a:schemeClr val="tx2">
                    <a:lumMod val="75000"/>
                  </a:schemeClr>
                </a:solidFill>
                <a:latin typeface="Times New Roman" pitchFamily="18" charset="0"/>
                <a:cs typeface="Times New Roman" pitchFamily="18" charset="0"/>
              </a:rPr>
              <a:t>of</a:t>
            </a:r>
          </a:p>
          <a:p>
            <a:pPr algn="ctr"/>
            <a:r>
              <a:rPr lang="en-US" sz="3000" b="1" i="1" dirty="0" smtClean="0">
                <a:solidFill>
                  <a:schemeClr val="tx2">
                    <a:lumMod val="75000"/>
                  </a:schemeClr>
                </a:solidFill>
                <a:latin typeface="Times New Roman" pitchFamily="18" charset="0"/>
                <a:cs typeface="Times New Roman" pitchFamily="18" charset="0"/>
              </a:rPr>
              <a:t>New Business Model</a:t>
            </a:r>
          </a:p>
          <a:p>
            <a:pPr algn="ctr"/>
            <a:endParaRPr lang="en-US" sz="2800" i="1" dirty="0" smtClean="0">
              <a:latin typeface="Bookman Old Style" pitchFamily="18" charset="0"/>
              <a:cs typeface="Arial" pitchFamily="34" charset="0"/>
            </a:endParaRPr>
          </a:p>
          <a:p>
            <a:pPr algn="r"/>
            <a:endParaRPr lang="en-US" sz="2000" i="1" dirty="0" smtClean="0">
              <a:latin typeface="Bookman Old Style" pitchFamily="18" charset="0"/>
              <a:cs typeface="Arial" pitchFamily="34" charset="0"/>
            </a:endParaRPr>
          </a:p>
          <a:p>
            <a:pPr algn="r"/>
            <a:r>
              <a:rPr lang="en-US" sz="2000" i="1" dirty="0" smtClean="0">
                <a:latin typeface="Bookman Old Style" pitchFamily="18" charset="0"/>
                <a:cs typeface="Arial" pitchFamily="34" charset="0"/>
              </a:rPr>
              <a:t>- Business Development Department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ient limit in MD 1.gif"/>
          <p:cNvPicPr>
            <a:picLocks noChangeAspect="1"/>
          </p:cNvPicPr>
          <p:nvPr/>
        </p:nvPicPr>
        <p:blipFill>
          <a:blip r:embed="rId11" cstate="print"/>
          <a:stretch>
            <a:fillRect/>
          </a:stretch>
        </p:blipFill>
        <p:spPr>
          <a:xfrm>
            <a:off x="4857750" y="4267200"/>
            <a:ext cx="4116279" cy="2362200"/>
          </a:xfrm>
          <a:prstGeom prst="rect">
            <a:avLst/>
          </a:prstGeom>
        </p:spPr>
      </p:pic>
      <p:pic>
        <p:nvPicPr>
          <p:cNvPr id="18" name="Picture 17" descr="a.gif"/>
          <p:cNvPicPr>
            <a:picLocks noChangeAspect="1"/>
          </p:cNvPicPr>
          <p:nvPr/>
        </p:nvPicPr>
        <p:blipFill>
          <a:blip r:embed="rId12" cstate="print"/>
          <a:stretch>
            <a:fillRect/>
          </a:stretch>
        </p:blipFill>
        <p:spPr>
          <a:xfrm>
            <a:off x="4800600" y="4343400"/>
            <a:ext cx="4171950" cy="2362200"/>
          </a:xfrm>
          <a:prstGeom prst="rect">
            <a:avLst/>
          </a:prstGeom>
        </p:spPr>
      </p:pic>
      <p:pic>
        <p:nvPicPr>
          <p:cNvPr id="20" name="Picture 19" descr="client limit in MD 3.gif"/>
          <p:cNvPicPr>
            <a:picLocks noChangeAspect="1"/>
          </p:cNvPicPr>
          <p:nvPr/>
        </p:nvPicPr>
        <p:blipFill>
          <a:blip r:embed="rId13" cstate="print"/>
          <a:stretch>
            <a:fillRect/>
          </a:stretch>
        </p:blipFill>
        <p:spPr>
          <a:xfrm>
            <a:off x="4857750" y="4286250"/>
            <a:ext cx="4114800" cy="2343150"/>
          </a:xfrm>
          <a:prstGeom prst="rect">
            <a:avLst/>
          </a:prstGeom>
        </p:spPr>
      </p:pic>
      <p:pic>
        <p:nvPicPr>
          <p:cNvPr id="19" name="Picture 18" descr="client limit in MD 2.gif"/>
          <p:cNvPicPr>
            <a:picLocks noChangeAspect="1"/>
          </p:cNvPicPr>
          <p:nvPr/>
        </p:nvPicPr>
        <p:blipFill>
          <a:blip r:embed="rId14" cstate="print"/>
          <a:stretch>
            <a:fillRect/>
          </a:stretch>
        </p:blipFill>
        <p:spPr>
          <a:xfrm>
            <a:off x="4857750" y="4286250"/>
            <a:ext cx="4114800" cy="2419350"/>
          </a:xfrm>
          <a:prstGeom prst="rect">
            <a:avLst/>
          </a:prstGeom>
        </p:spPr>
      </p:pic>
      <p:sp>
        <p:nvSpPr>
          <p:cNvPr id="12" name="Rectangle 11"/>
          <p:cNvSpPr/>
          <p:nvPr>
            <p:custDataLst>
              <p:tags r:id="rId1"/>
            </p:custDataLst>
          </p:nvPr>
        </p:nvSpPr>
        <p:spPr>
          <a:xfrm>
            <a:off x="6096000" y="4724400"/>
            <a:ext cx="381000" cy="1905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custDataLst>
              <p:tags r:id="rId2"/>
            </p:custDataLst>
          </p:nvPr>
        </p:nvSpPr>
        <p:spPr>
          <a:xfrm>
            <a:off x="152400" y="-76200"/>
            <a:ext cx="8839200" cy="746358"/>
          </a:xfrm>
          <a:prstGeom prst="rect">
            <a:avLst/>
          </a:prstGeom>
          <a:noFill/>
        </p:spPr>
        <p:txBody>
          <a:bodyPr wrap="square" rtlCol="0">
            <a:spAutoFit/>
          </a:bodyPr>
          <a:lstStyle/>
          <a:p>
            <a:pPr algn="ctr"/>
            <a:r>
              <a:rPr lang="en-US" sz="3200" b="1" dirty="0" smtClean="0">
                <a:latin typeface="Cambria" pitchFamily="18" charset="0"/>
                <a:cs typeface="Times New Roman" pitchFamily="18" charset="0"/>
              </a:rPr>
              <a:t>Market </a:t>
            </a:r>
            <a:r>
              <a:rPr lang="en-US" sz="2800" b="1" dirty="0" smtClean="0">
                <a:latin typeface="Cambria" pitchFamily="18" charset="0"/>
                <a:cs typeface="Times New Roman" pitchFamily="18" charset="0"/>
              </a:rPr>
              <a:t>Mechanism</a:t>
            </a:r>
            <a:endParaRPr lang="en-US" sz="3200" b="1" dirty="0" smtClean="0">
              <a:latin typeface="Cambria" pitchFamily="18" charset="0"/>
              <a:cs typeface="Times New Roman" pitchFamily="18" charset="0"/>
            </a:endParaRPr>
          </a:p>
          <a:p>
            <a:pPr algn="r"/>
            <a:r>
              <a:rPr lang="en-US" sz="1050" b="1" i="1" dirty="0" smtClean="0">
                <a:latin typeface="Times New Roman" pitchFamily="18" charset="0"/>
                <a:cs typeface="Times New Roman" pitchFamily="18" charset="0"/>
              </a:rPr>
              <a:t>- Contd..</a:t>
            </a:r>
          </a:p>
        </p:txBody>
      </p:sp>
      <p:sp>
        <p:nvSpPr>
          <p:cNvPr id="5" name="TextBox 4"/>
          <p:cNvSpPr txBox="1"/>
          <p:nvPr>
            <p:custDataLst>
              <p:tags r:id="rId3"/>
            </p:custDataLst>
          </p:nvPr>
        </p:nvSpPr>
        <p:spPr>
          <a:xfrm>
            <a:off x="228600" y="1219200"/>
            <a:ext cx="4495800" cy="5509200"/>
          </a:xfrm>
          <a:prstGeom prst="rect">
            <a:avLst/>
          </a:prstGeom>
          <a:noFill/>
        </p:spPr>
        <p:txBody>
          <a:bodyPr wrap="square" rtlCol="0">
            <a:spAutoFit/>
          </a:bodyPr>
          <a:lstStyle/>
          <a:p>
            <a:pPr algn="just">
              <a:buFont typeface="Arial" pitchFamily="34" charset="0"/>
              <a:buChar char="•"/>
            </a:pPr>
            <a:r>
              <a:rPr lang="en-US" sz="1500" dirty="0" smtClean="0">
                <a:latin typeface="Cambria" pitchFamily="18" charset="0"/>
                <a:cs typeface="Times New Roman" pitchFamily="18" charset="0"/>
              </a:rPr>
              <a:t> If </a:t>
            </a:r>
            <a:r>
              <a:rPr lang="en-US" sz="1600" dirty="0" smtClean="0">
                <a:latin typeface="Cambria" pitchFamily="18" charset="0"/>
                <a:cs typeface="Times New Roman" pitchFamily="18" charset="0"/>
              </a:rPr>
              <a:t>Client’s Buy Limit order is in the Market Depth then her/his order will be executed either if Buy Limit price matches with ASK Price or another Client/MM takes sell position while Buy Limit order in the Best Priority (Price and Time both) and the same will be applicable for Sell Limit order too.</a:t>
            </a:r>
            <a:endParaRPr lang="en-US" sz="1500" dirty="0" smtClean="0">
              <a:latin typeface="Cambria" pitchFamily="18" charset="0"/>
              <a:cs typeface="Times New Roman" pitchFamily="18" charset="0"/>
            </a:endParaRPr>
          </a:p>
          <a:p>
            <a:pPr algn="just"/>
            <a:endParaRPr lang="en-US" sz="1500" dirty="0" smtClean="0">
              <a:latin typeface="Cambria" pitchFamily="18" charset="0"/>
              <a:cs typeface="Times New Roman" pitchFamily="18" charset="0"/>
            </a:endParaRPr>
          </a:p>
          <a:p>
            <a:pPr algn="just">
              <a:buFont typeface="Arial" pitchFamily="34" charset="0"/>
              <a:buChar char="•"/>
            </a:pPr>
            <a:r>
              <a:rPr lang="en-US" sz="1500" dirty="0" smtClean="0">
                <a:latin typeface="Cambria" pitchFamily="18" charset="0"/>
                <a:cs typeface="Times New Roman" pitchFamily="18" charset="0"/>
              </a:rPr>
              <a:t> Here, in the example Client’s Buy Limit order is in Market Depth and the quoted price is 41500.00 with 7 quantity. </a:t>
            </a:r>
          </a:p>
          <a:p>
            <a:pPr algn="just">
              <a:buFont typeface="Arial" pitchFamily="34" charset="0"/>
              <a:buChar char="•"/>
            </a:pPr>
            <a:endParaRPr lang="en-US" sz="1500" dirty="0" smtClean="0">
              <a:latin typeface="Cambria" pitchFamily="18" charset="0"/>
              <a:cs typeface="Times New Roman" pitchFamily="18" charset="0"/>
            </a:endParaRPr>
          </a:p>
          <a:p>
            <a:pPr lvl="1" algn="just">
              <a:buFont typeface="Arial" pitchFamily="34" charset="0"/>
              <a:buChar char="•"/>
            </a:pPr>
            <a:r>
              <a:rPr lang="en-US" sz="1500" dirty="0" smtClean="0">
                <a:latin typeface="Cambria" pitchFamily="18" charset="0"/>
                <a:cs typeface="Times New Roman" pitchFamily="18" charset="0"/>
              </a:rPr>
              <a:t>If  Buy Limit Price matches with the ASK Price then the matched quantity i.e. 5 will be deducted from both BID and ASK side and the remaining 2 Buy Limit order will be  pending for the client.</a:t>
            </a:r>
          </a:p>
          <a:p>
            <a:pPr algn="just">
              <a:buFont typeface="Arial" pitchFamily="34" charset="0"/>
              <a:buChar char="•"/>
            </a:pPr>
            <a:endParaRPr lang="en-US" sz="1500" dirty="0" smtClean="0">
              <a:latin typeface="Cambria" pitchFamily="18" charset="0"/>
              <a:cs typeface="Times New Roman" pitchFamily="18" charset="0"/>
            </a:endParaRPr>
          </a:p>
          <a:p>
            <a:pPr lvl="1" algn="just">
              <a:buFont typeface="Arial" pitchFamily="34" charset="0"/>
              <a:buChar char="•"/>
            </a:pPr>
            <a:r>
              <a:rPr lang="en-US" sz="1500" dirty="0" smtClean="0">
                <a:latin typeface="Cambria" pitchFamily="18" charset="0"/>
                <a:cs typeface="Times New Roman" pitchFamily="18" charset="0"/>
              </a:rPr>
              <a:t>If again another Client/MM takes 1 sell order at the time of  Best Priority  of Buy Limit then one quantity will be reduced from BID side only and remaining 1 will be pending thereafter.</a:t>
            </a:r>
            <a:endParaRPr lang="en-US" sz="1500" dirty="0">
              <a:latin typeface="Cambria" pitchFamily="18" charset="0"/>
              <a:cs typeface="Times New Roman" pitchFamily="18" charset="0"/>
            </a:endParaRPr>
          </a:p>
        </p:txBody>
      </p:sp>
      <p:pic>
        <p:nvPicPr>
          <p:cNvPr id="6" name="Picture 5" descr="3.gif"/>
          <p:cNvPicPr>
            <a:picLocks noChangeAspect="1"/>
          </p:cNvPicPr>
          <p:nvPr>
            <p:custDataLst>
              <p:tags r:id="rId4"/>
            </p:custDataLst>
          </p:nvPr>
        </p:nvPicPr>
        <p:blipFill>
          <a:blip r:embed="rId15" cstate="print"/>
          <a:stretch>
            <a:fillRect/>
          </a:stretch>
        </p:blipFill>
        <p:spPr>
          <a:xfrm>
            <a:off x="5638800" y="1548765"/>
            <a:ext cx="2971800" cy="1362075"/>
          </a:xfrm>
          <a:prstGeom prst="rect">
            <a:avLst/>
          </a:prstGeom>
        </p:spPr>
      </p:pic>
      <p:graphicFrame>
        <p:nvGraphicFramePr>
          <p:cNvPr id="7" name="Table 6"/>
          <p:cNvGraphicFramePr>
            <a:graphicFrameLocks noGrp="1"/>
          </p:cNvGraphicFramePr>
          <p:nvPr>
            <p:custDataLst>
              <p:tags r:id="rId5"/>
            </p:custDataLst>
          </p:nvPr>
        </p:nvGraphicFramePr>
        <p:xfrm>
          <a:off x="5867400" y="2987040"/>
          <a:ext cx="2514600" cy="822960"/>
        </p:xfrm>
        <a:graphic>
          <a:graphicData uri="http://schemas.openxmlformats.org/drawingml/2006/table">
            <a:tbl>
              <a:tblPr firstRow="1" bandRow="1">
                <a:tableStyleId>{5C22544A-7EE6-4342-B048-85BDC9FD1C3A}</a:tableStyleId>
              </a:tblPr>
              <a:tblGrid>
                <a:gridCol w="1257300"/>
                <a:gridCol w="1257300"/>
              </a:tblGrid>
              <a:tr h="342900">
                <a:tc>
                  <a:txBody>
                    <a:bodyPr/>
                    <a:lstStyle/>
                    <a:p>
                      <a:pPr algn="ctr"/>
                      <a:r>
                        <a:rPr lang="en-US" sz="2400" dirty="0" smtClean="0">
                          <a:solidFill>
                            <a:schemeClr val="tx1"/>
                          </a:solidFill>
                          <a:latin typeface="Times New Roman" pitchFamily="18" charset="0"/>
                          <a:cs typeface="Times New Roman" pitchFamily="18" charset="0"/>
                        </a:rPr>
                        <a:t>Buy</a:t>
                      </a:r>
                      <a:endParaRPr lang="en-US" sz="2400" dirty="0">
                        <a:solidFill>
                          <a:schemeClr val="tx1"/>
                        </a:solidFill>
                        <a:latin typeface="Times New Roman" pitchFamily="18" charset="0"/>
                        <a:cs typeface="Times New Roman" pitchFamily="18" charset="0"/>
                      </a:endParaRPr>
                    </a:p>
                  </a:txBody>
                  <a:tcPr anchor="ctr">
                    <a:solidFill>
                      <a:srgbClr val="92D050"/>
                    </a:solidFill>
                  </a:tcPr>
                </a:tc>
                <a:tc>
                  <a:txBody>
                    <a:bodyPr/>
                    <a:lstStyle/>
                    <a:p>
                      <a:pPr algn="ctr"/>
                      <a:r>
                        <a:rPr lang="en-US" sz="2400" dirty="0" smtClean="0">
                          <a:solidFill>
                            <a:schemeClr val="tx1"/>
                          </a:solidFill>
                          <a:latin typeface="Times New Roman" pitchFamily="18" charset="0"/>
                          <a:cs typeface="Times New Roman" pitchFamily="18" charset="0"/>
                        </a:rPr>
                        <a:t>Sell</a:t>
                      </a:r>
                      <a:endParaRPr lang="en-US" sz="2400" dirty="0">
                        <a:solidFill>
                          <a:schemeClr val="tx1"/>
                        </a:solidFill>
                        <a:latin typeface="Times New Roman" pitchFamily="18" charset="0"/>
                        <a:cs typeface="Times New Roman" pitchFamily="18" charset="0"/>
                      </a:endParaRPr>
                    </a:p>
                  </a:txBody>
                  <a:tcPr anchor="ctr">
                    <a:solidFill>
                      <a:schemeClr val="accent2"/>
                    </a:solidFill>
                  </a:tcPr>
                </a:tc>
              </a:tr>
              <a:tr h="342900">
                <a:tc>
                  <a:txBody>
                    <a:bodyPr/>
                    <a:lstStyle/>
                    <a:p>
                      <a:pPr algn="ctr"/>
                      <a:r>
                        <a:rPr lang="en-US" sz="1800" dirty="0" smtClean="0">
                          <a:solidFill>
                            <a:schemeClr val="tx1"/>
                          </a:solidFill>
                          <a:latin typeface="Times New Roman" pitchFamily="18" charset="0"/>
                          <a:cs typeface="Times New Roman" pitchFamily="18" charset="0"/>
                        </a:rPr>
                        <a:t>Qty.</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en-US" sz="1800" dirty="0" smtClean="0">
                          <a:solidFill>
                            <a:schemeClr val="tx1"/>
                          </a:solidFill>
                          <a:latin typeface="Times New Roman" pitchFamily="18" charset="0"/>
                          <a:cs typeface="Times New Roman" pitchFamily="18" charset="0"/>
                        </a:rPr>
                        <a:t>1</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r>
            </a:tbl>
          </a:graphicData>
        </a:graphic>
      </p:graphicFrame>
      <p:graphicFrame>
        <p:nvGraphicFramePr>
          <p:cNvPr id="8" name="Table 7"/>
          <p:cNvGraphicFramePr>
            <a:graphicFrameLocks noGrp="1"/>
          </p:cNvGraphicFramePr>
          <p:nvPr>
            <p:custDataLst>
              <p:tags r:id="rId6"/>
            </p:custDataLst>
          </p:nvPr>
        </p:nvGraphicFramePr>
        <p:xfrm>
          <a:off x="5867400" y="2981325"/>
          <a:ext cx="2514600" cy="822960"/>
        </p:xfrm>
        <a:graphic>
          <a:graphicData uri="http://schemas.openxmlformats.org/drawingml/2006/table">
            <a:tbl>
              <a:tblPr firstRow="1" bandRow="1">
                <a:tableStyleId>{5C22544A-7EE6-4342-B048-85BDC9FD1C3A}</a:tableStyleId>
              </a:tblPr>
              <a:tblGrid>
                <a:gridCol w="1257300"/>
                <a:gridCol w="1257300"/>
              </a:tblGrid>
              <a:tr h="342900">
                <a:tc>
                  <a:txBody>
                    <a:bodyPr/>
                    <a:lstStyle/>
                    <a:p>
                      <a:pPr algn="ctr"/>
                      <a:r>
                        <a:rPr lang="en-US" sz="2400" dirty="0" smtClean="0">
                          <a:solidFill>
                            <a:schemeClr val="tx1"/>
                          </a:solidFill>
                          <a:latin typeface="Times New Roman" pitchFamily="18" charset="0"/>
                          <a:cs typeface="Times New Roman" pitchFamily="18" charset="0"/>
                        </a:rPr>
                        <a:t>Buy</a:t>
                      </a:r>
                      <a:endParaRPr lang="en-US" sz="2400" dirty="0">
                        <a:solidFill>
                          <a:schemeClr val="tx1"/>
                        </a:solidFill>
                        <a:latin typeface="Times New Roman" pitchFamily="18" charset="0"/>
                        <a:cs typeface="Times New Roman" pitchFamily="18" charset="0"/>
                      </a:endParaRPr>
                    </a:p>
                  </a:txBody>
                  <a:tcPr anchor="ctr">
                    <a:solidFill>
                      <a:srgbClr val="92D050"/>
                    </a:solidFill>
                  </a:tcPr>
                </a:tc>
                <a:tc>
                  <a:txBody>
                    <a:bodyPr/>
                    <a:lstStyle/>
                    <a:p>
                      <a:pPr algn="ctr"/>
                      <a:r>
                        <a:rPr lang="en-US" sz="2400" dirty="0" smtClean="0">
                          <a:solidFill>
                            <a:schemeClr val="tx1"/>
                          </a:solidFill>
                          <a:latin typeface="Times New Roman" pitchFamily="18" charset="0"/>
                          <a:cs typeface="Times New Roman" pitchFamily="18" charset="0"/>
                        </a:rPr>
                        <a:t>Sell</a:t>
                      </a:r>
                      <a:endParaRPr lang="en-US" sz="2400" dirty="0">
                        <a:solidFill>
                          <a:schemeClr val="tx1"/>
                        </a:solidFill>
                        <a:latin typeface="Times New Roman" pitchFamily="18" charset="0"/>
                        <a:cs typeface="Times New Roman" pitchFamily="18" charset="0"/>
                      </a:endParaRPr>
                    </a:p>
                  </a:txBody>
                  <a:tcPr anchor="ctr">
                    <a:solidFill>
                      <a:schemeClr val="accent2">
                        <a:lumMod val="50000"/>
                      </a:schemeClr>
                    </a:solidFill>
                  </a:tcPr>
                </a:tc>
              </a:tr>
              <a:tr h="342900">
                <a:tc>
                  <a:txBody>
                    <a:bodyPr/>
                    <a:lstStyle/>
                    <a:p>
                      <a:pPr algn="ctr"/>
                      <a:r>
                        <a:rPr lang="en-US" sz="1800" dirty="0" smtClean="0">
                          <a:solidFill>
                            <a:schemeClr val="tx1"/>
                          </a:solidFill>
                          <a:latin typeface="Times New Roman" pitchFamily="18" charset="0"/>
                          <a:cs typeface="Times New Roman" pitchFamily="18" charset="0"/>
                        </a:rPr>
                        <a:t>Qty.</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en-US" sz="1800" dirty="0" smtClean="0">
                          <a:solidFill>
                            <a:schemeClr val="tx1"/>
                          </a:solidFill>
                          <a:latin typeface="Times New Roman" pitchFamily="18" charset="0"/>
                          <a:cs typeface="Times New Roman" pitchFamily="18" charset="0"/>
                        </a:rPr>
                        <a:t>1</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r>
            </a:tbl>
          </a:graphicData>
        </a:graphic>
      </p:graphicFrame>
      <p:pic>
        <p:nvPicPr>
          <p:cNvPr id="9" name="Picture 8" descr="10.gif"/>
          <p:cNvPicPr>
            <a:picLocks noChangeAspect="1"/>
          </p:cNvPicPr>
          <p:nvPr>
            <p:custDataLst>
              <p:tags r:id="rId7"/>
            </p:custDataLst>
          </p:nvPr>
        </p:nvPicPr>
        <p:blipFill>
          <a:blip r:embed="rId16" cstate="print"/>
          <a:stretch>
            <a:fillRect/>
          </a:stretch>
        </p:blipFill>
        <p:spPr>
          <a:xfrm>
            <a:off x="5715000" y="1628775"/>
            <a:ext cx="2819400" cy="1362075"/>
          </a:xfrm>
          <a:prstGeom prst="rect">
            <a:avLst/>
          </a:prstGeom>
        </p:spPr>
      </p:pic>
      <p:sp>
        <p:nvSpPr>
          <p:cNvPr id="14" name="Rectangle 13"/>
          <p:cNvSpPr/>
          <p:nvPr>
            <p:custDataLst>
              <p:tags r:id="rId8"/>
            </p:custDataLst>
          </p:nvPr>
        </p:nvSpPr>
        <p:spPr>
          <a:xfrm>
            <a:off x="5562600" y="5029200"/>
            <a:ext cx="3352800" cy="381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5" name="Picture 14" descr="nn.gif"/>
          <p:cNvPicPr>
            <a:picLocks noChangeAspect="1"/>
          </p:cNvPicPr>
          <p:nvPr/>
        </p:nvPicPr>
        <p:blipFill>
          <a:blip r:embed="rId17" cstate="print"/>
          <a:stretch>
            <a:fillRect/>
          </a:stretch>
        </p:blipFill>
        <p:spPr>
          <a:xfrm>
            <a:off x="5715000" y="1619250"/>
            <a:ext cx="2819400" cy="1362075"/>
          </a:xfrm>
          <a:prstGeom prst="rect">
            <a:avLst/>
          </a:prstGeom>
        </p:spPr>
      </p:pic>
      <p:sp>
        <p:nvSpPr>
          <p:cNvPr id="11" name="Rectangle 10"/>
          <p:cNvSpPr/>
          <p:nvPr>
            <p:custDataLst>
              <p:tags r:id="rId9"/>
            </p:custDataLst>
          </p:nvPr>
        </p:nvSpPr>
        <p:spPr>
          <a:xfrm>
            <a:off x="4724400" y="4724400"/>
            <a:ext cx="2438400" cy="1905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11"/>
                                        </p:tgtEl>
                                      </p:cBhvr>
                                    </p:animEffect>
                                    <p:set>
                                      <p:cBhvr>
                                        <p:cTn id="20" dur="1" fill="hold">
                                          <p:stCondLst>
                                            <p:cond delay="1999"/>
                                          </p:stCondLst>
                                        </p:cTn>
                                        <p:tgtEl>
                                          <p:spTgt spid="1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7"/>
                                        </p:tgtEl>
                                      </p:cBhvr>
                                    </p:animEffect>
                                    <p:set>
                                      <p:cBhvr>
                                        <p:cTn id="23" dur="1" fill="hold">
                                          <p:stCondLst>
                                            <p:cond delay="1999"/>
                                          </p:stCondLst>
                                        </p:cTn>
                                        <p:tgtEl>
                                          <p:spTgt spid="1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20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15"/>
                                        </p:tgtEl>
                                      </p:cBhvr>
                                    </p:animEffect>
                                    <p:set>
                                      <p:cBhvr>
                                        <p:cTn id="43" dur="1" fill="hold">
                                          <p:stCondLst>
                                            <p:cond delay="1999"/>
                                          </p:stCondLst>
                                        </p:cTn>
                                        <p:tgtEl>
                                          <p:spTgt spid="1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8"/>
                                        </p:tgtEl>
                                      </p:cBhvr>
                                    </p:animEffect>
                                    <p:set>
                                      <p:cBhvr>
                                        <p:cTn id="46" dur="1" fill="hold">
                                          <p:stCondLst>
                                            <p:cond delay="1999"/>
                                          </p:stCondLst>
                                        </p:cTn>
                                        <p:tgtEl>
                                          <p:spTgt spid="1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14"/>
                                        </p:tgtEl>
                                      </p:cBhvr>
                                    </p:animEffect>
                                    <p:set>
                                      <p:cBhvr>
                                        <p:cTn id="49" dur="1" fill="hold">
                                          <p:stCondLst>
                                            <p:cond delay="1999"/>
                                          </p:stCondLst>
                                        </p:cTn>
                                        <p:tgtEl>
                                          <p:spTgt spid="1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2000"/>
                                        <p:tgtEl>
                                          <p:spTgt spid="19"/>
                                        </p:tgtEl>
                                      </p:cBhvr>
                                    </p:animEffect>
                                    <p:set>
                                      <p:cBhvr>
                                        <p:cTn id="63" dur="1" fill="hold">
                                          <p:stCondLst>
                                            <p:cond delay="1999"/>
                                          </p:stCondLst>
                                        </p:cTn>
                                        <p:tgtEl>
                                          <p:spTgt spid="19"/>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20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Effect transition="in" filter="fade">
                                      <p:cBhvr>
                                        <p:cTn id="69" dur="2000"/>
                                        <p:tgtEl>
                                          <p:spTgt spid="5">
                                            <p:txEl>
                                              <p:pRg st="6" end="6"/>
                                            </p:txEl>
                                          </p:spTgt>
                                        </p:tgtEl>
                                      </p:cBhvr>
                                    </p:animEffect>
                                  </p:childTnLst>
                                </p:cTn>
                              </p:par>
                              <p:par>
                                <p:cTn id="70" presetID="10" presetClass="entr" presetSubtype="0" fill="hold" grpId="2"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2000"/>
                                        <p:tgtEl>
                                          <p:spTgt spid="12"/>
                                        </p:tgtEl>
                                      </p:cBhvr>
                                    </p:animEffect>
                                  </p:childTnLst>
                                </p:cTn>
                              </p:par>
                              <p:par>
                                <p:cTn id="73" presetID="11" presetClass="entr" presetSubtype="0" fill="hold" nodeType="withEffect">
                                  <p:stCondLst>
                                    <p:cond delay="0"/>
                                  </p:stCondLst>
                                  <p:childTnLst>
                                    <p:set>
                                      <p:cBhvr>
                                        <p:cTn id="74" dur="1000">
                                          <p:stCondLst>
                                            <p:cond delay="0"/>
                                          </p:stCondLst>
                                        </p:cTn>
                                        <p:tgtEl>
                                          <p:spTgt spid="8"/>
                                        </p:tgtEl>
                                        <p:attrNameLst>
                                          <p:attrName>style.visibility</p:attrName>
                                        </p:attrNameLst>
                                      </p:cBhvr>
                                      <p:to>
                                        <p:strVal val="visible"/>
                                      </p:to>
                                    </p:set>
                                  </p:childTnLst>
                                </p:cTn>
                              </p:par>
                              <p:par>
                                <p:cTn id="75" presetID="11" presetClass="exit" presetSubtype="0" fill="hold" nodeType="withEffect">
                                  <p:stCondLst>
                                    <p:cond delay="0"/>
                                  </p:stCondLst>
                                  <p:childTnLst>
                                    <p:anim calcmode="discrete" valueType="str">
                                      <p:cBhvr>
                                        <p:cTn id="76" dur="1000"/>
                                        <p:tgtEl>
                                          <p:spTgt spid="8"/>
                                        </p:tgtEl>
                                        <p:attrNameLst>
                                          <p:attrName>style.visibility</p:attrName>
                                        </p:attrNameLst>
                                      </p:cBhvr>
                                      <p:tavLst>
                                        <p:tav tm="0">
                                          <p:val>
                                            <p:strVal val="hidden"/>
                                          </p:val>
                                        </p:tav>
                                        <p:tav tm="50000">
                                          <p:val>
                                            <p:strVal val="visible"/>
                                          </p:val>
                                        </p:tav>
                                      </p:tavLst>
                                    </p:anim>
                                    <p:set>
                                      <p:cBhvr>
                                        <p:cTn id="7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2" animBg="1"/>
      <p:bldP spid="14" grpId="0" animBg="1"/>
      <p:bldP spid="14"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2"/>
            </p:custDataLst>
          </p:nvPr>
        </p:nvGraphicFramePr>
        <p:xfrm>
          <a:off x="5485606" y="2286000"/>
          <a:ext cx="2667000" cy="609600"/>
        </p:xfrm>
        <a:graphic>
          <a:graphicData uri="http://schemas.openxmlformats.org/drawingml/2006/table">
            <a:tbl>
              <a:tblPr firstRow="1" bandRow="1">
                <a:tableStyleId>{5C22544A-7EE6-4342-B048-85BDC9FD1C3A}</a:tableStyleId>
              </a:tblPr>
              <a:tblGrid>
                <a:gridCol w="1333500"/>
                <a:gridCol w="1333500"/>
              </a:tblGrid>
              <a:tr h="304800">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92D050"/>
                    </a:solidFill>
                  </a:tcPr>
                </a:tc>
              </a:tr>
              <a:tr h="304800">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1</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graphicFrame>
        <p:nvGraphicFramePr>
          <p:cNvPr id="9" name="Table 8"/>
          <p:cNvGraphicFramePr>
            <a:graphicFrameLocks noGrp="1"/>
          </p:cNvGraphicFramePr>
          <p:nvPr>
            <p:custDataLst>
              <p:tags r:id="rId3"/>
            </p:custDataLst>
          </p:nvPr>
        </p:nvGraphicFramePr>
        <p:xfrm>
          <a:off x="5485606" y="2286000"/>
          <a:ext cx="2667000" cy="609600"/>
        </p:xfrm>
        <a:graphic>
          <a:graphicData uri="http://schemas.openxmlformats.org/drawingml/2006/table">
            <a:tbl>
              <a:tblPr firstRow="1" bandRow="1">
                <a:tableStyleId>{5C22544A-7EE6-4342-B048-85BDC9FD1C3A}</a:tableStyleId>
              </a:tblPr>
              <a:tblGrid>
                <a:gridCol w="1333500"/>
                <a:gridCol w="1333500"/>
              </a:tblGrid>
              <a:tr h="304800">
                <a:tc>
                  <a:txBody>
                    <a:bodyPr/>
                    <a:lstStyle/>
                    <a:p>
                      <a:pPr algn="ctr" fontAlgn="ctr"/>
                      <a:r>
                        <a:rPr lang="en-US" sz="1400" b="1" i="0" u="none" strike="noStrike" dirty="0" smtClean="0">
                          <a:solidFill>
                            <a:srgbClr val="000000"/>
                          </a:solidFill>
                          <a:latin typeface="Times New Roman" pitchFamily="18" charset="0"/>
                          <a:cs typeface="Times New Roman" pitchFamily="18" charset="0"/>
                        </a:rPr>
                        <a:t>Sell</a:t>
                      </a:r>
                      <a:endParaRPr lang="en-US" sz="14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400" b="1" i="0" u="none" strike="noStrike" dirty="0" smtClean="0">
                          <a:solidFill>
                            <a:srgbClr val="000000"/>
                          </a:solidFill>
                          <a:latin typeface="Times New Roman" pitchFamily="18" charset="0"/>
                          <a:cs typeface="Times New Roman" pitchFamily="18" charset="0"/>
                        </a:rPr>
                        <a:t>Buy</a:t>
                      </a:r>
                      <a:endParaRPr lang="en-US" sz="1400" b="1" i="0" u="none" strike="noStrike" dirty="0">
                        <a:solidFill>
                          <a:srgbClr val="000000"/>
                        </a:solidFill>
                        <a:latin typeface="Times New Roman" pitchFamily="18" charset="0"/>
                        <a:cs typeface="Times New Roman" pitchFamily="18" charset="0"/>
                      </a:endParaRPr>
                    </a:p>
                  </a:txBody>
                  <a:tcPr marL="9525" marR="9525" marT="9525" marB="0" anchor="ctr">
                    <a:solidFill>
                      <a:srgbClr val="00B050"/>
                    </a:solidFill>
                  </a:tcPr>
                </a:tc>
              </a:tr>
              <a:tr h="304800">
                <a:tc>
                  <a:txBody>
                    <a:bodyPr/>
                    <a:lstStyle/>
                    <a:p>
                      <a:pPr algn="ctr" fontAlgn="ctr"/>
                      <a:r>
                        <a:rPr lang="en-US" sz="1400" b="1" i="0" u="none" strike="noStrike" dirty="0" smtClean="0">
                          <a:solidFill>
                            <a:srgbClr val="000000"/>
                          </a:solidFill>
                          <a:latin typeface="Times New Roman" pitchFamily="18" charset="0"/>
                          <a:cs typeface="Times New Roman" pitchFamily="18" charset="0"/>
                        </a:rPr>
                        <a:t>Qty</a:t>
                      </a:r>
                      <a:endParaRPr lang="en-US" sz="14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400" b="1" i="0" u="none" strike="noStrike" dirty="0" smtClean="0">
                          <a:solidFill>
                            <a:srgbClr val="000000"/>
                          </a:solidFill>
                          <a:latin typeface="Times New Roman" pitchFamily="18" charset="0"/>
                          <a:cs typeface="Times New Roman" pitchFamily="18" charset="0"/>
                        </a:rPr>
                        <a:t>1</a:t>
                      </a:r>
                      <a:endParaRPr lang="en-US" sz="14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pic>
        <p:nvPicPr>
          <p:cNvPr id="45" name="Picture 44" descr="11.gif"/>
          <p:cNvPicPr>
            <a:picLocks noChangeAspect="1"/>
          </p:cNvPicPr>
          <p:nvPr>
            <p:custDataLst>
              <p:tags r:id="rId4"/>
            </p:custDataLst>
          </p:nvPr>
        </p:nvPicPr>
        <p:blipFill>
          <a:blip r:embed="rId13" cstate="print"/>
          <a:stretch>
            <a:fillRect/>
          </a:stretch>
        </p:blipFill>
        <p:spPr>
          <a:xfrm>
            <a:off x="0" y="5562600"/>
            <a:ext cx="9144000" cy="1143000"/>
          </a:xfrm>
          <a:prstGeom prst="rect">
            <a:avLst/>
          </a:prstGeom>
        </p:spPr>
      </p:pic>
      <p:pic>
        <p:nvPicPr>
          <p:cNvPr id="32" name="Picture 31" descr="10.gif"/>
          <p:cNvPicPr>
            <a:picLocks noChangeAspect="1"/>
          </p:cNvPicPr>
          <p:nvPr>
            <p:custDataLst>
              <p:tags r:id="rId5"/>
            </p:custDataLst>
          </p:nvPr>
        </p:nvPicPr>
        <p:blipFill>
          <a:blip r:embed="rId14" cstate="print"/>
          <a:stretch>
            <a:fillRect/>
          </a:stretch>
        </p:blipFill>
        <p:spPr>
          <a:xfrm>
            <a:off x="5333206" y="914400"/>
            <a:ext cx="2915849" cy="1371600"/>
          </a:xfrm>
          <a:prstGeom prst="rect">
            <a:avLst/>
          </a:prstGeom>
        </p:spPr>
      </p:pic>
      <p:sp>
        <p:nvSpPr>
          <p:cNvPr id="12" name="TextBox 11"/>
          <p:cNvSpPr txBox="1"/>
          <p:nvPr>
            <p:custDataLst>
              <p:tags r:id="rId6"/>
            </p:custDataLst>
          </p:nvPr>
        </p:nvSpPr>
        <p:spPr>
          <a:xfrm>
            <a:off x="152400" y="0"/>
            <a:ext cx="8839200" cy="684803"/>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50" b="1" i="1" dirty="0" smtClean="0">
                <a:latin typeface="Times New Roman" pitchFamily="18" charset="0"/>
                <a:cs typeface="Times New Roman" pitchFamily="18" charset="0"/>
              </a:rPr>
              <a:t>- Order Matching</a:t>
            </a:r>
          </a:p>
        </p:txBody>
      </p:sp>
      <p:sp>
        <p:nvSpPr>
          <p:cNvPr id="14" name="TextBox 13"/>
          <p:cNvSpPr txBox="1"/>
          <p:nvPr>
            <p:custDataLst>
              <p:tags r:id="rId7"/>
            </p:custDataLst>
          </p:nvPr>
        </p:nvSpPr>
        <p:spPr>
          <a:xfrm>
            <a:off x="228600" y="990600"/>
            <a:ext cx="4343400" cy="4493538"/>
          </a:xfrm>
          <a:prstGeom prst="rect">
            <a:avLst/>
          </a:prstGeom>
          <a:noFill/>
        </p:spPr>
        <p:txBody>
          <a:bodyPr wrap="square" rtlCol="0">
            <a:spAutoFit/>
          </a:bodyPr>
          <a:lstStyle/>
          <a:p>
            <a:pPr algn="just">
              <a:buFont typeface="Arial" pitchFamily="34" charset="0"/>
              <a:buChar char="•"/>
            </a:pPr>
            <a:r>
              <a:rPr lang="en-US" sz="1300" dirty="0" smtClean="0">
                <a:latin typeface="Cambria" pitchFamily="18" charset="0"/>
                <a:cs typeface="Times New Roman" pitchFamily="18" charset="0"/>
              </a:rPr>
              <a:t> A </a:t>
            </a:r>
            <a:r>
              <a:rPr lang="en-US" sz="1300" b="1" dirty="0" smtClean="0">
                <a:latin typeface="Cambria" pitchFamily="18" charset="0"/>
                <a:cs typeface="Times New Roman" pitchFamily="18" charset="0"/>
              </a:rPr>
              <a:t>Client takes </a:t>
            </a:r>
            <a:r>
              <a:rPr lang="en-US" sz="1300" dirty="0" smtClean="0">
                <a:latin typeface="Cambria" pitchFamily="18" charset="0"/>
                <a:cs typeface="Times New Roman" pitchFamily="18" charset="0"/>
              </a:rPr>
              <a:t>a </a:t>
            </a:r>
            <a:r>
              <a:rPr lang="en-US" sz="1300" b="1" dirty="0" smtClean="0">
                <a:latin typeface="Cambria" pitchFamily="18" charset="0"/>
                <a:cs typeface="Times New Roman" pitchFamily="18" charset="0"/>
              </a:rPr>
              <a:t>Buy position on ASK Price </a:t>
            </a:r>
            <a:r>
              <a:rPr lang="en-US" sz="1300" dirty="0" smtClean="0">
                <a:latin typeface="Cambria" pitchFamily="18" charset="0"/>
                <a:cs typeface="Times New Roman" pitchFamily="18" charset="0"/>
              </a:rPr>
              <a:t>and </a:t>
            </a:r>
            <a:r>
              <a:rPr lang="en-US" sz="1300" b="1" dirty="0" smtClean="0">
                <a:latin typeface="Cambria" pitchFamily="18" charset="0"/>
                <a:cs typeface="Times New Roman" pitchFamily="18" charset="0"/>
              </a:rPr>
              <a:t>Sell on BID Price</a:t>
            </a:r>
            <a:r>
              <a:rPr lang="en-US" sz="1300" dirty="0" smtClean="0">
                <a:latin typeface="Cambria" pitchFamily="18" charset="0"/>
                <a:cs typeface="Times New Roman" pitchFamily="18" charset="0"/>
              </a:rPr>
              <a:t>.</a:t>
            </a:r>
          </a:p>
          <a:p>
            <a:pPr algn="just">
              <a:buFont typeface="Arial" pitchFamily="34" charset="0"/>
              <a:buChar char="•"/>
            </a:pPr>
            <a:r>
              <a:rPr lang="en-US" sz="1300" dirty="0" smtClean="0">
                <a:latin typeface="Cambria" pitchFamily="18" charset="0"/>
                <a:cs typeface="Times New Roman" pitchFamily="18" charset="0"/>
              </a:rPr>
              <a:t> When a client takes a Buy Market Order or his/her contingent order is triggered, then:</a:t>
            </a:r>
          </a:p>
          <a:p>
            <a:pPr algn="just"/>
            <a:endParaRPr lang="en-US" sz="1300" dirty="0" smtClean="0">
              <a:latin typeface="Cambria" pitchFamily="18" charset="0"/>
              <a:cs typeface="Times New Roman" pitchFamily="18" charset="0"/>
            </a:endParaRPr>
          </a:p>
          <a:p>
            <a:pPr lvl="1" algn="just">
              <a:buFont typeface="Arial" pitchFamily="34" charset="0"/>
              <a:buChar char="•"/>
            </a:pPr>
            <a:r>
              <a:rPr lang="en-US" sz="1300" dirty="0" smtClean="0">
                <a:latin typeface="Cambria" pitchFamily="18" charset="0"/>
                <a:cs typeface="Times New Roman" pitchFamily="18" charset="0"/>
              </a:rPr>
              <a:t> The client gets open Buy position and s/he can settle his/her position on market BID Price, P/L will also be calculated accordingly.</a:t>
            </a:r>
          </a:p>
          <a:p>
            <a:pPr lvl="1" algn="just"/>
            <a:endParaRPr lang="en-US" sz="1300" dirty="0" smtClean="0">
              <a:latin typeface="Cambria" pitchFamily="18" charset="0"/>
              <a:cs typeface="Times New Roman" pitchFamily="18" charset="0"/>
            </a:endParaRPr>
          </a:p>
          <a:p>
            <a:pPr lvl="1" algn="just">
              <a:buFont typeface="Arial" pitchFamily="34" charset="0"/>
              <a:buChar char="•"/>
            </a:pPr>
            <a:r>
              <a:rPr lang="en-US" sz="1300" dirty="0" smtClean="0">
                <a:latin typeface="Cambria" pitchFamily="18" charset="0"/>
                <a:cs typeface="Times New Roman" pitchFamily="18" charset="0"/>
              </a:rPr>
              <a:t> At the same time, the respective MM/client also gets open Sell position and it can also close its position on market ASK price,</a:t>
            </a:r>
            <a:r>
              <a:rPr lang="en-US" sz="1300" dirty="0" smtClean="0">
                <a:solidFill>
                  <a:srgbClr val="FF0000"/>
                </a:solidFill>
                <a:latin typeface="Cambria" pitchFamily="18" charset="0"/>
                <a:cs typeface="Times New Roman" pitchFamily="18" charset="0"/>
              </a:rPr>
              <a:t> </a:t>
            </a:r>
            <a:r>
              <a:rPr lang="en-US" sz="1300" dirty="0" smtClean="0">
                <a:latin typeface="Cambria" pitchFamily="18" charset="0"/>
                <a:cs typeface="Times New Roman" pitchFamily="18" charset="0"/>
              </a:rPr>
              <a:t>based on order matching. So the same MM may not get the Buy and Sell of the same client.</a:t>
            </a:r>
          </a:p>
          <a:p>
            <a:pPr lvl="1" algn="just"/>
            <a:endParaRPr lang="en-US" sz="1300" dirty="0" smtClean="0">
              <a:latin typeface="Cambria" pitchFamily="18" charset="0"/>
              <a:cs typeface="Times New Roman" pitchFamily="18" charset="0"/>
            </a:endParaRPr>
          </a:p>
          <a:p>
            <a:pPr lvl="1" algn="just">
              <a:buFont typeface="Arial" pitchFamily="34" charset="0"/>
              <a:buChar char="•"/>
            </a:pPr>
            <a:r>
              <a:rPr lang="en-US" sz="1300" dirty="0" smtClean="0">
                <a:latin typeface="Cambria" pitchFamily="18" charset="0"/>
                <a:cs typeface="Times New Roman" pitchFamily="18" charset="0"/>
              </a:rPr>
              <a:t> There will be a </a:t>
            </a:r>
            <a:r>
              <a:rPr lang="en-US" sz="1300" b="1" dirty="0" smtClean="0">
                <a:latin typeface="Cambria" pitchFamily="18" charset="0"/>
                <a:cs typeface="Times New Roman" pitchFamily="18" charset="0"/>
              </a:rPr>
              <a:t>difference</a:t>
            </a:r>
            <a:r>
              <a:rPr lang="en-US" sz="1300" dirty="0" smtClean="0">
                <a:latin typeface="Cambria" pitchFamily="18" charset="0"/>
                <a:cs typeface="Times New Roman" pitchFamily="18" charset="0"/>
              </a:rPr>
              <a:t> in the total profit &amp; loss, displayed in the below table as </a:t>
            </a:r>
            <a:r>
              <a:rPr lang="en-US" sz="1300" b="1" dirty="0" smtClean="0">
                <a:latin typeface="Cambria" pitchFamily="18" charset="0"/>
                <a:cs typeface="Times New Roman" pitchFamily="18" charset="0"/>
              </a:rPr>
              <a:t>Net Market P/L, </a:t>
            </a:r>
            <a:r>
              <a:rPr lang="en-US" sz="1300" dirty="0" smtClean="0">
                <a:latin typeface="Cambria" pitchFamily="18" charset="0"/>
                <a:cs typeface="Times New Roman" pitchFamily="18" charset="0"/>
              </a:rPr>
              <a:t>which is the </a:t>
            </a:r>
            <a:r>
              <a:rPr lang="en-US" sz="1300" b="1" dirty="0" smtClean="0">
                <a:latin typeface="Cambria" pitchFamily="18" charset="0"/>
                <a:cs typeface="Times New Roman" pitchFamily="18" charset="0"/>
              </a:rPr>
              <a:t>unrealized spread</a:t>
            </a:r>
            <a:r>
              <a:rPr lang="en-US" sz="1300" dirty="0" smtClean="0">
                <a:latin typeface="Cambria" pitchFamily="18" charset="0"/>
                <a:cs typeface="Times New Roman" pitchFamily="18" charset="0"/>
              </a:rPr>
              <a:t> and it will be </a:t>
            </a:r>
            <a:r>
              <a:rPr lang="en-US" sz="1300" b="1" dirty="0" smtClean="0">
                <a:latin typeface="Cambria" pitchFamily="18" charset="0"/>
                <a:cs typeface="Times New Roman" pitchFamily="18" charset="0"/>
              </a:rPr>
              <a:t>equal to the prevailing spread</a:t>
            </a:r>
            <a:r>
              <a:rPr lang="en-US" sz="1300" dirty="0" smtClean="0">
                <a:latin typeface="Cambria" pitchFamily="18" charset="0"/>
                <a:cs typeface="Times New Roman" pitchFamily="18" charset="0"/>
              </a:rPr>
              <a:t>.</a:t>
            </a:r>
          </a:p>
          <a:p>
            <a:pPr lvl="1" algn="just"/>
            <a:endParaRPr lang="en-US" sz="1300" dirty="0" smtClean="0">
              <a:latin typeface="Cambria" pitchFamily="18" charset="0"/>
              <a:cs typeface="Times New Roman" pitchFamily="18" charset="0"/>
            </a:endParaRPr>
          </a:p>
          <a:p>
            <a:pPr lvl="1" algn="just">
              <a:buFont typeface="Arial" pitchFamily="34" charset="0"/>
              <a:buChar char="•"/>
            </a:pPr>
            <a:r>
              <a:rPr lang="en-US" sz="1300" dirty="0" smtClean="0">
                <a:latin typeface="Cambria" pitchFamily="18" charset="0"/>
                <a:cs typeface="Times New Roman" pitchFamily="18" charset="0"/>
              </a:rPr>
              <a:t> </a:t>
            </a:r>
            <a:r>
              <a:rPr lang="en-US" sz="1300" b="1" dirty="0" smtClean="0">
                <a:latin typeface="Cambria" pitchFamily="18" charset="0"/>
                <a:cs typeface="Times New Roman" pitchFamily="18" charset="0"/>
              </a:rPr>
              <a:t>Unrealized Spread</a:t>
            </a:r>
            <a:r>
              <a:rPr lang="en-US" sz="1300" dirty="0" smtClean="0">
                <a:latin typeface="Cambria" pitchFamily="18" charset="0"/>
                <a:cs typeface="Times New Roman" pitchFamily="18" charset="0"/>
              </a:rPr>
              <a:t> will be </a:t>
            </a:r>
            <a:r>
              <a:rPr lang="en-US" sz="1300" b="1" dirty="0" smtClean="0">
                <a:latin typeface="Cambria" pitchFamily="18" charset="0"/>
                <a:cs typeface="Times New Roman" pitchFamily="18" charset="0"/>
              </a:rPr>
              <a:t>adjusted</a:t>
            </a:r>
            <a:r>
              <a:rPr lang="en-US" sz="1300" dirty="0" smtClean="0">
                <a:latin typeface="Cambria" pitchFamily="18" charset="0"/>
                <a:cs typeface="Times New Roman" pitchFamily="18" charset="0"/>
              </a:rPr>
              <a:t> for  </a:t>
            </a:r>
            <a:r>
              <a:rPr lang="en-US" sz="1300" b="1" dirty="0" smtClean="0">
                <a:latin typeface="Cambria" pitchFamily="18" charset="0"/>
                <a:cs typeface="Times New Roman" pitchFamily="18" charset="0"/>
              </a:rPr>
              <a:t>MTM Calculations</a:t>
            </a:r>
            <a:r>
              <a:rPr lang="en-US" sz="1300" dirty="0" smtClean="0">
                <a:latin typeface="Cambria" pitchFamily="18" charset="0"/>
                <a:cs typeface="Times New Roman" pitchFamily="18" charset="0"/>
              </a:rPr>
              <a:t>.	 </a:t>
            </a:r>
            <a:endParaRPr lang="en-US" sz="1300" dirty="0">
              <a:latin typeface="Cambria" pitchFamily="18" charset="0"/>
              <a:cs typeface="Times New Roman" pitchFamily="18" charset="0"/>
            </a:endParaRPr>
          </a:p>
        </p:txBody>
      </p:sp>
      <p:sp>
        <p:nvSpPr>
          <p:cNvPr id="27" name="Rectangle 26"/>
          <p:cNvSpPr/>
          <p:nvPr>
            <p:custDataLst>
              <p:tags r:id="rId8"/>
            </p:custDataLst>
          </p:nvPr>
        </p:nvSpPr>
        <p:spPr>
          <a:xfrm>
            <a:off x="152400" y="6019800"/>
            <a:ext cx="74676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27"/>
          <p:cNvSpPr/>
          <p:nvPr>
            <p:custDataLst>
              <p:tags r:id="rId9"/>
            </p:custDataLst>
          </p:nvPr>
        </p:nvSpPr>
        <p:spPr>
          <a:xfrm>
            <a:off x="152400" y="6324600"/>
            <a:ext cx="74676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tangle 28"/>
          <p:cNvSpPr/>
          <p:nvPr>
            <p:custDataLst>
              <p:tags r:id="rId10"/>
            </p:custDataLst>
          </p:nvPr>
        </p:nvSpPr>
        <p:spPr>
          <a:xfrm>
            <a:off x="7620000" y="5715000"/>
            <a:ext cx="1371600" cy="9144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48" name="Group 47"/>
          <p:cNvGrpSpPr/>
          <p:nvPr>
            <p:custDataLst>
              <p:tags r:id="rId11"/>
            </p:custDataLst>
          </p:nvPr>
        </p:nvGrpSpPr>
        <p:grpSpPr>
          <a:xfrm>
            <a:off x="5256212" y="1447800"/>
            <a:ext cx="3125788" cy="1143000"/>
            <a:chOff x="4952206" y="1447800"/>
            <a:chExt cx="3125788" cy="1143000"/>
          </a:xfrm>
        </p:grpSpPr>
        <p:grpSp>
          <p:nvGrpSpPr>
            <p:cNvPr id="33" name="Group 32"/>
            <p:cNvGrpSpPr/>
            <p:nvPr/>
          </p:nvGrpSpPr>
          <p:grpSpPr>
            <a:xfrm>
              <a:off x="4952206" y="1447800"/>
              <a:ext cx="3124994" cy="1143000"/>
              <a:chOff x="4952206" y="1828800"/>
              <a:chExt cx="3124994" cy="1143000"/>
            </a:xfrm>
          </p:grpSpPr>
          <p:sp>
            <p:nvSpPr>
              <p:cNvPr id="15" name="Rectangle 14"/>
              <p:cNvSpPr/>
              <p:nvPr/>
            </p:nvSpPr>
            <p:spPr>
              <a:xfrm>
                <a:off x="6629400" y="1828800"/>
                <a:ext cx="1219200" cy="304800"/>
              </a:xfrm>
              <a:prstGeom prst="rect">
                <a:avLst/>
              </a:prstGeom>
              <a:solidFill>
                <a:schemeClr val="lt1">
                  <a:alpha val="0"/>
                </a:schemeClr>
              </a:solidFill>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6553200" y="2667000"/>
                <a:ext cx="1295400" cy="304800"/>
              </a:xfrm>
              <a:prstGeom prst="rect">
                <a:avLst/>
              </a:prstGeom>
              <a:solidFill>
                <a:schemeClr val="lt1">
                  <a:alpha val="0"/>
                </a:schemeClr>
              </a:solidFill>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5181600" y="2667000"/>
                <a:ext cx="1295400" cy="304800"/>
              </a:xfrm>
              <a:prstGeom prst="rect">
                <a:avLst/>
              </a:prstGeom>
              <a:solidFill>
                <a:schemeClr val="lt1">
                  <a:alpha val="0"/>
                </a:schemeClr>
              </a:solidFill>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nvSpPr>
            <p:spPr>
              <a:xfrm>
                <a:off x="5181600" y="1828800"/>
                <a:ext cx="1371600" cy="304800"/>
              </a:xfrm>
              <a:prstGeom prst="rect">
                <a:avLst/>
              </a:prstGeom>
              <a:solidFill>
                <a:schemeClr val="lt1">
                  <a:alpha val="0"/>
                </a:schemeClr>
              </a:solidFill>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Connector 19"/>
              <p:cNvCxnSpPr/>
              <p:nvPr/>
            </p:nvCxnSpPr>
            <p:spPr>
              <a:xfrm>
                <a:off x="7848600" y="1979612"/>
                <a:ext cx="228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5400000">
                <a:off x="4534297" y="2399903"/>
                <a:ext cx="838200" cy="794"/>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7848600" y="2819400"/>
                <a:ext cx="228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4952206" y="1981200"/>
                <a:ext cx="228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a:off x="4953000" y="2819400"/>
                <a:ext cx="228600" cy="1588"/>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42" name="Straight Connector 41"/>
            <p:cNvCxnSpPr/>
            <p:nvPr/>
          </p:nvCxnSpPr>
          <p:spPr>
            <a:xfrm rot="5400000">
              <a:off x="7658100" y="2019300"/>
              <a:ext cx="838200" cy="1588"/>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30" name="Picture 29" descr="new.gif"/>
          <p:cNvPicPr>
            <a:picLocks noChangeAspect="1"/>
          </p:cNvPicPr>
          <p:nvPr/>
        </p:nvPicPr>
        <p:blipFill>
          <a:blip r:embed="rId15" cstate="print"/>
          <a:stretch>
            <a:fillRect/>
          </a:stretch>
        </p:blipFill>
        <p:spPr>
          <a:xfrm>
            <a:off x="4799189" y="3124200"/>
            <a:ext cx="3506611" cy="1905000"/>
          </a:xfrm>
          <a:prstGeom prst="rect">
            <a:avLst/>
          </a:prstGeom>
        </p:spPr>
      </p:pic>
      <p:pic>
        <p:nvPicPr>
          <p:cNvPr id="34" name="Picture 33" descr="new1.gif"/>
          <p:cNvPicPr>
            <a:picLocks noChangeAspect="1"/>
          </p:cNvPicPr>
          <p:nvPr/>
        </p:nvPicPr>
        <p:blipFill>
          <a:blip r:embed="rId16" cstate="print"/>
          <a:stretch>
            <a:fillRect/>
          </a:stretch>
        </p:blipFill>
        <p:spPr>
          <a:xfrm>
            <a:off x="4800600" y="3124200"/>
            <a:ext cx="3505200" cy="1905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2000"/>
                                        <p:tgtEl>
                                          <p:spTgt spid="1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xit" presetSubtype="0" fill="hold" nodeType="withEffect">
                                  <p:stCondLst>
                                    <p:cond delay="0"/>
                                  </p:stCondLst>
                                  <p:childTnLst>
                                    <p:animEffect transition="out" filter="fade">
                                      <p:cBhvr>
                                        <p:cTn id="20" dur="2000"/>
                                        <p:tgtEl>
                                          <p:spTgt spid="48"/>
                                        </p:tgtEl>
                                      </p:cBhvr>
                                    </p:animEffect>
                                    <p:set>
                                      <p:cBhvr>
                                        <p:cTn id="21" dur="1" fill="hold">
                                          <p:stCondLst>
                                            <p:cond delay="1999"/>
                                          </p:stCondLst>
                                        </p:cTn>
                                        <p:tgtEl>
                                          <p:spTgt spid="4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2000"/>
                                        <p:tgtEl>
                                          <p:spTgt spid="45"/>
                                        </p:tgtEl>
                                      </p:cBhvr>
                                    </p:animEffect>
                                  </p:childTnLst>
                                </p:cTn>
                              </p:par>
                              <p:par>
                                <p:cTn id="25" presetID="10" presetClass="exit" presetSubtype="0" fill="hold" nodeType="withEffect">
                                  <p:stCondLst>
                                    <p:cond delay="0"/>
                                  </p:stCondLst>
                                  <p:childTnLst>
                                    <p:animEffect transition="out" filter="fade">
                                      <p:cBhvr>
                                        <p:cTn id="26" dur="2000"/>
                                        <p:tgtEl>
                                          <p:spTgt spid="30"/>
                                        </p:tgtEl>
                                      </p:cBhvr>
                                    </p:animEffect>
                                    <p:set>
                                      <p:cBhvr>
                                        <p:cTn id="27" dur="1" fill="hold">
                                          <p:stCondLst>
                                            <p:cond delay="1999"/>
                                          </p:stCondLst>
                                        </p:cTn>
                                        <p:tgtEl>
                                          <p:spTgt spid="30"/>
                                        </p:tgtEl>
                                        <p:attrNameLst>
                                          <p:attrName>style.visibility</p:attrName>
                                        </p:attrNameLst>
                                      </p:cBhvr>
                                      <p:to>
                                        <p:strVal val="hidden"/>
                                      </p:to>
                                    </p:set>
                                  </p:childTnLst>
                                </p:cTn>
                              </p:par>
                              <p:par>
                                <p:cTn id="28" presetID="11" presetClass="entr" presetSubtype="0" fill="hold" nodeType="withEffect">
                                  <p:stCondLst>
                                    <p:cond delay="0"/>
                                  </p:stCondLst>
                                  <p:childTnLst>
                                    <p:set>
                                      <p:cBhvr>
                                        <p:cTn id="29" dur="1000">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Effect transition="in" filter="fade">
                                      <p:cBhvr>
                                        <p:cTn id="34" dur="2000"/>
                                        <p:tgtEl>
                                          <p:spTgt spid="14">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27"/>
                                        </p:tgtEl>
                                      </p:cBhvr>
                                    </p:animEffect>
                                    <p:set>
                                      <p:cBhvr>
                                        <p:cTn id="42" dur="1" fill="hold">
                                          <p:stCondLst>
                                            <p:cond delay="1999"/>
                                          </p:stCondLst>
                                        </p:cTn>
                                        <p:tgtEl>
                                          <p:spTgt spid="27"/>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4">
                                            <p:txEl>
                                              <p:pRg st="5" end="5"/>
                                            </p:txEl>
                                          </p:spTgt>
                                        </p:tgtEl>
                                        <p:attrNameLst>
                                          <p:attrName>style.visibility</p:attrName>
                                        </p:attrNameLst>
                                      </p:cBhvr>
                                      <p:to>
                                        <p:strVal val="visible"/>
                                      </p:to>
                                    </p:set>
                                    <p:animEffect transition="in" filter="fade">
                                      <p:cBhvr>
                                        <p:cTn id="45" dur="2000"/>
                                        <p:tgtEl>
                                          <p:spTgt spid="14">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28"/>
                                        </p:tgtEl>
                                      </p:cBhvr>
                                    </p:animEffect>
                                    <p:set>
                                      <p:cBhvr>
                                        <p:cTn id="53" dur="1" fill="hold">
                                          <p:stCondLst>
                                            <p:cond delay="1999"/>
                                          </p:stCondLst>
                                        </p:cTn>
                                        <p:tgtEl>
                                          <p:spTgt spid="28"/>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4">
                                            <p:txEl>
                                              <p:pRg st="7" end="7"/>
                                            </p:txEl>
                                          </p:spTgt>
                                        </p:tgtEl>
                                        <p:attrNameLst>
                                          <p:attrName>style.visibility</p:attrName>
                                        </p:attrNameLst>
                                      </p:cBhvr>
                                      <p:to>
                                        <p:strVal val="visible"/>
                                      </p:to>
                                    </p:set>
                                    <p:animEffect transition="in" filter="fade">
                                      <p:cBhvr>
                                        <p:cTn id="56" dur="2000"/>
                                        <p:tgtEl>
                                          <p:spTgt spid="14">
                                            <p:txEl>
                                              <p:pRg st="7" end="7"/>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0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000"/>
                                        <p:tgtEl>
                                          <p:spTgt spid="29"/>
                                        </p:tgtEl>
                                      </p:cBhvr>
                                    </p:animEffect>
                                    <p:set>
                                      <p:cBhvr>
                                        <p:cTn id="64" dur="1" fill="hold">
                                          <p:stCondLst>
                                            <p:cond delay="1999"/>
                                          </p:stCondLst>
                                        </p:cTn>
                                        <p:tgtEl>
                                          <p:spTgt spid="29"/>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4">
                                            <p:txEl>
                                              <p:pRg st="9" end="9"/>
                                            </p:txEl>
                                          </p:spTgt>
                                        </p:tgtEl>
                                        <p:attrNameLst>
                                          <p:attrName>style.visibility</p:attrName>
                                        </p:attrNameLst>
                                      </p:cBhvr>
                                      <p:to>
                                        <p:strVal val="visible"/>
                                      </p:to>
                                    </p:set>
                                    <p:animEffect transition="in" filter="fade">
                                      <p:cBhvr>
                                        <p:cTn id="67" dur="20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pl.gif"/>
          <p:cNvPicPr>
            <a:picLocks noChangeAspect="1"/>
          </p:cNvPicPr>
          <p:nvPr/>
        </p:nvPicPr>
        <p:blipFill>
          <a:blip r:embed="rId13" cstate="print"/>
          <a:stretch>
            <a:fillRect/>
          </a:stretch>
        </p:blipFill>
        <p:spPr>
          <a:xfrm>
            <a:off x="228600" y="5334000"/>
            <a:ext cx="8382000" cy="1162050"/>
          </a:xfrm>
          <a:prstGeom prst="rect">
            <a:avLst/>
          </a:prstGeom>
        </p:spPr>
      </p:pic>
      <p:pic>
        <p:nvPicPr>
          <p:cNvPr id="21" name="Picture 20" descr="20.gif"/>
          <p:cNvPicPr>
            <a:picLocks noChangeAspect="1"/>
          </p:cNvPicPr>
          <p:nvPr>
            <p:custDataLst>
              <p:tags r:id="rId2"/>
            </p:custDataLst>
          </p:nvPr>
        </p:nvPicPr>
        <p:blipFill>
          <a:blip r:embed="rId14" cstate="print"/>
          <a:stretch>
            <a:fillRect/>
          </a:stretch>
        </p:blipFill>
        <p:spPr>
          <a:xfrm>
            <a:off x="228600" y="4029075"/>
            <a:ext cx="8724900" cy="2600325"/>
          </a:xfrm>
          <a:prstGeom prst="rect">
            <a:avLst/>
          </a:prstGeom>
        </p:spPr>
      </p:pic>
      <p:pic>
        <p:nvPicPr>
          <p:cNvPr id="30" name="Picture 29" descr="new 1.gif"/>
          <p:cNvPicPr>
            <a:picLocks noChangeAspect="1"/>
          </p:cNvPicPr>
          <p:nvPr/>
        </p:nvPicPr>
        <p:blipFill>
          <a:blip r:embed="rId15" cstate="print"/>
          <a:stretch>
            <a:fillRect/>
          </a:stretch>
        </p:blipFill>
        <p:spPr>
          <a:xfrm>
            <a:off x="228600" y="5086350"/>
            <a:ext cx="8534400" cy="1390650"/>
          </a:xfrm>
          <a:prstGeom prst="rect">
            <a:avLst/>
          </a:prstGeom>
        </p:spPr>
      </p:pic>
      <p:sp>
        <p:nvSpPr>
          <p:cNvPr id="23" name="TextBox 22"/>
          <p:cNvSpPr txBox="1"/>
          <p:nvPr>
            <p:custDataLst>
              <p:tags r:id="rId3"/>
            </p:custDataLst>
          </p:nvPr>
        </p:nvSpPr>
        <p:spPr>
          <a:xfrm>
            <a:off x="381000" y="5320605"/>
            <a:ext cx="8077200" cy="1384995"/>
          </a:xfrm>
          <a:prstGeom prst="rect">
            <a:avLst/>
          </a:prstGeom>
          <a:noFill/>
        </p:spPr>
        <p:txBody>
          <a:bodyPr wrap="square" rtlCol="0">
            <a:spAutoFit/>
          </a:bodyPr>
          <a:lstStyle/>
          <a:p>
            <a:pPr algn="just"/>
            <a:r>
              <a:rPr lang="en-US" sz="1400" b="1" i="1" dirty="0" smtClean="0">
                <a:latin typeface="Times New Roman" pitchFamily="18" charset="0"/>
                <a:cs typeface="Times New Roman" pitchFamily="18" charset="0"/>
              </a:rPr>
              <a:t>Note: If any MM wants to transfer it’s further risk and benefit back to the market, in such condition MM needs to make sure it’s intention should not be in best for relevant BID/ASK side.  If its intention is best in relevant side then MM can re-quote worst spread to give the priority to other MMs/clients  for best BID/ASK then only can transfer to other MMs/clients, and after that can again re-quote the best spread for the priority of execution.</a:t>
            </a:r>
          </a:p>
          <a:p>
            <a:pPr algn="just"/>
            <a:endParaRPr lang="en-US" sz="1400" b="1" i="1" dirty="0">
              <a:latin typeface="Times New Roman" pitchFamily="18" charset="0"/>
              <a:cs typeface="Times New Roman" pitchFamily="18" charset="0"/>
            </a:endParaRPr>
          </a:p>
        </p:txBody>
      </p:sp>
      <p:pic>
        <p:nvPicPr>
          <p:cNvPr id="32" name="Picture 31" descr="12.gif"/>
          <p:cNvPicPr>
            <a:picLocks noChangeAspect="1"/>
          </p:cNvPicPr>
          <p:nvPr>
            <p:custDataLst>
              <p:tags r:id="rId4"/>
            </p:custDataLst>
          </p:nvPr>
        </p:nvPicPr>
        <p:blipFill>
          <a:blip r:embed="rId16" cstate="print"/>
          <a:stretch>
            <a:fillRect/>
          </a:stretch>
        </p:blipFill>
        <p:spPr>
          <a:xfrm>
            <a:off x="5105400" y="3168786"/>
            <a:ext cx="3352800" cy="1892325"/>
          </a:xfrm>
          <a:prstGeom prst="rect">
            <a:avLst/>
          </a:prstGeom>
        </p:spPr>
      </p:pic>
      <p:pic>
        <p:nvPicPr>
          <p:cNvPr id="34" name="Picture 33" descr="13.gif"/>
          <p:cNvPicPr>
            <a:picLocks noChangeAspect="1"/>
          </p:cNvPicPr>
          <p:nvPr>
            <p:custDataLst>
              <p:tags r:id="rId5"/>
            </p:custDataLst>
          </p:nvPr>
        </p:nvPicPr>
        <p:blipFill>
          <a:blip r:embed="rId17" cstate="print"/>
          <a:stretch>
            <a:fillRect/>
          </a:stretch>
        </p:blipFill>
        <p:spPr>
          <a:xfrm>
            <a:off x="5257800" y="990600"/>
            <a:ext cx="2971800" cy="1362075"/>
          </a:xfrm>
          <a:prstGeom prst="rect">
            <a:avLst/>
          </a:prstGeom>
        </p:spPr>
      </p:pic>
      <p:sp>
        <p:nvSpPr>
          <p:cNvPr id="8" name="TextBox 7"/>
          <p:cNvSpPr txBox="1"/>
          <p:nvPr>
            <p:custDataLst>
              <p:tags r:id="rId6"/>
            </p:custDataLst>
          </p:nvPr>
        </p:nvSpPr>
        <p:spPr>
          <a:xfrm>
            <a:off x="228600" y="0"/>
            <a:ext cx="8839200" cy="684803"/>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50" b="1" i="1" dirty="0" smtClean="0">
                <a:latin typeface="Times New Roman" pitchFamily="18" charset="0"/>
                <a:cs typeface="Times New Roman" pitchFamily="18" charset="0"/>
              </a:rPr>
              <a:t>- Risk Mitigation</a:t>
            </a:r>
          </a:p>
        </p:txBody>
      </p:sp>
      <p:sp>
        <p:nvSpPr>
          <p:cNvPr id="29" name="Oval 28"/>
          <p:cNvSpPr/>
          <p:nvPr>
            <p:custDataLst>
              <p:tags r:id="rId7"/>
            </p:custDataLst>
          </p:nvPr>
        </p:nvSpPr>
        <p:spPr>
          <a:xfrm>
            <a:off x="6248400" y="6096000"/>
            <a:ext cx="762000" cy="30480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6" name="Picture 35" descr="15.gif"/>
          <p:cNvPicPr>
            <a:picLocks noChangeAspect="1"/>
          </p:cNvPicPr>
          <p:nvPr>
            <p:custDataLst>
              <p:tags r:id="rId8"/>
            </p:custDataLst>
          </p:nvPr>
        </p:nvPicPr>
        <p:blipFill>
          <a:blip r:embed="rId18" cstate="print"/>
          <a:stretch>
            <a:fillRect/>
          </a:stretch>
        </p:blipFill>
        <p:spPr>
          <a:xfrm>
            <a:off x="5105400" y="3168488"/>
            <a:ext cx="3352800" cy="1936912"/>
          </a:xfrm>
          <a:prstGeom prst="rect">
            <a:avLst/>
          </a:prstGeom>
        </p:spPr>
      </p:pic>
      <p:graphicFrame>
        <p:nvGraphicFramePr>
          <p:cNvPr id="38" name="Table 37"/>
          <p:cNvGraphicFramePr>
            <a:graphicFrameLocks noGrp="1"/>
          </p:cNvGraphicFramePr>
          <p:nvPr>
            <p:custDataLst>
              <p:tags r:id="rId9"/>
            </p:custDataLst>
          </p:nvPr>
        </p:nvGraphicFramePr>
        <p:xfrm>
          <a:off x="5372100" y="2306320"/>
          <a:ext cx="2705100" cy="741680"/>
        </p:xfrm>
        <a:graphic>
          <a:graphicData uri="http://schemas.openxmlformats.org/drawingml/2006/table">
            <a:tbl>
              <a:tblPr firstRow="1" bandRow="1">
                <a:tableStyleId>{5C22544A-7EE6-4342-B048-85BDC9FD1C3A}</a:tableStyleId>
              </a:tblPr>
              <a:tblGrid>
                <a:gridCol w="1352550"/>
                <a:gridCol w="1352550"/>
              </a:tblGrid>
              <a:tr h="370840">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00B050"/>
                    </a:solidFill>
                  </a:tcPr>
                </a:tc>
              </a:tr>
              <a:tr h="370840">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0</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grpSp>
        <p:nvGrpSpPr>
          <p:cNvPr id="37" name="Group 36"/>
          <p:cNvGrpSpPr/>
          <p:nvPr>
            <p:custDataLst>
              <p:tags r:id="rId10"/>
            </p:custDataLst>
          </p:nvPr>
        </p:nvGrpSpPr>
        <p:grpSpPr>
          <a:xfrm>
            <a:off x="1371600" y="1905000"/>
            <a:ext cx="6705600" cy="4572000"/>
            <a:chOff x="1371600" y="1905000"/>
            <a:chExt cx="6705600" cy="4572000"/>
          </a:xfrm>
        </p:grpSpPr>
        <p:sp>
          <p:nvSpPr>
            <p:cNvPr id="19" name="Rectangle 18"/>
            <p:cNvSpPr/>
            <p:nvPr/>
          </p:nvSpPr>
          <p:spPr>
            <a:xfrm>
              <a:off x="1371600" y="6096000"/>
              <a:ext cx="1295400" cy="3810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p:cNvSpPr/>
            <p:nvPr/>
          </p:nvSpPr>
          <p:spPr>
            <a:xfrm>
              <a:off x="6934200" y="1905000"/>
              <a:ext cx="1143000" cy="3048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2" name="Straight Connector 21"/>
            <p:cNvCxnSpPr/>
            <p:nvPr/>
          </p:nvCxnSpPr>
          <p:spPr>
            <a:xfrm flipV="1">
              <a:off x="2743200" y="2209800"/>
              <a:ext cx="4267200" cy="3886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rot="5400000">
              <a:off x="4457700" y="3543300"/>
              <a:ext cx="3886200" cy="1219200"/>
            </a:xfrm>
            <a:prstGeom prst="line">
              <a:avLst/>
            </a:prstGeom>
          </p:spPr>
          <p:style>
            <a:lnRef idx="2">
              <a:schemeClr val="accent2"/>
            </a:lnRef>
            <a:fillRef idx="0">
              <a:schemeClr val="accent2"/>
            </a:fillRef>
            <a:effectRef idx="1">
              <a:schemeClr val="accent2"/>
            </a:effectRef>
            <a:fontRef idx="minor">
              <a:schemeClr val="tx1"/>
            </a:fontRef>
          </p:style>
        </p:cxnSp>
        <p:sp>
          <p:nvSpPr>
            <p:cNvPr id="25" name="Rectangle 24"/>
            <p:cNvSpPr/>
            <p:nvPr/>
          </p:nvSpPr>
          <p:spPr>
            <a:xfrm>
              <a:off x="4953000" y="6096000"/>
              <a:ext cx="1066800" cy="3810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6" name="TextBox 15"/>
          <p:cNvSpPr txBox="1"/>
          <p:nvPr>
            <p:custDataLst>
              <p:tags r:id="rId11"/>
            </p:custDataLst>
          </p:nvPr>
        </p:nvSpPr>
        <p:spPr>
          <a:xfrm>
            <a:off x="457200" y="1143000"/>
            <a:ext cx="4343400" cy="4016484"/>
          </a:xfrm>
          <a:prstGeom prst="rect">
            <a:avLst/>
          </a:prstGeom>
          <a:noFill/>
        </p:spPr>
        <p:txBody>
          <a:bodyPr wrap="square" rtlCol="0">
            <a:spAutoFit/>
          </a:bodyPr>
          <a:lstStyle/>
          <a:p>
            <a:pPr algn="just"/>
            <a:r>
              <a:rPr lang="en-US" sz="1500" b="1" dirty="0" smtClean="0">
                <a:latin typeface="Cambria" pitchFamily="18" charset="0"/>
                <a:cs typeface="Times New Roman" pitchFamily="18" charset="0"/>
              </a:rPr>
              <a:t>MM can mitigate the risk </a:t>
            </a:r>
            <a:r>
              <a:rPr lang="en-US" sz="1500" dirty="0" smtClean="0">
                <a:latin typeface="Cambria" pitchFamily="18" charset="0"/>
                <a:cs typeface="Times New Roman" pitchFamily="18" charset="0"/>
              </a:rPr>
              <a:t>by </a:t>
            </a:r>
            <a:r>
              <a:rPr lang="en-US" sz="1500" b="1" dirty="0" smtClean="0">
                <a:latin typeface="Cambria" pitchFamily="18" charset="0"/>
                <a:cs typeface="Times New Roman" pitchFamily="18" charset="0"/>
              </a:rPr>
              <a:t>closing the unfavorable positions</a:t>
            </a:r>
            <a:r>
              <a:rPr lang="en-US" sz="1500" dirty="0" smtClean="0">
                <a:latin typeface="Cambria" pitchFamily="18" charset="0"/>
                <a:cs typeface="Times New Roman" pitchFamily="18" charset="0"/>
              </a:rPr>
              <a:t> any time during trading hours.</a:t>
            </a:r>
          </a:p>
          <a:p>
            <a:pPr algn="just"/>
            <a:endParaRPr lang="en-US" sz="1500" dirty="0" smtClean="0">
              <a:latin typeface="Cambria" pitchFamily="18" charset="0"/>
              <a:cs typeface="Times New Roman" pitchFamily="18" charset="0"/>
            </a:endParaRPr>
          </a:p>
          <a:p>
            <a:pPr lvl="1" algn="just">
              <a:buFont typeface="Arial" pitchFamily="34" charset="0"/>
              <a:buChar char="•"/>
            </a:pPr>
            <a:r>
              <a:rPr lang="en-US" sz="1500" b="1" dirty="0" smtClean="0">
                <a:latin typeface="Cambria" pitchFamily="18" charset="0"/>
                <a:cs typeface="Times New Roman" pitchFamily="18" charset="0"/>
              </a:rPr>
              <a:t>Sell Open position</a:t>
            </a:r>
            <a:r>
              <a:rPr lang="en-US" sz="1500" dirty="0" smtClean="0">
                <a:latin typeface="Cambria" pitchFamily="18" charset="0"/>
                <a:cs typeface="Times New Roman" pitchFamily="18" charset="0"/>
              </a:rPr>
              <a:t> of the MM will be closed on </a:t>
            </a:r>
            <a:r>
              <a:rPr lang="en-US" sz="1500" b="1" dirty="0" smtClean="0">
                <a:latin typeface="Cambria" pitchFamily="18" charset="0"/>
                <a:cs typeface="Times New Roman" pitchFamily="18" charset="0"/>
              </a:rPr>
              <a:t>Market Ask Price</a:t>
            </a:r>
            <a:r>
              <a:rPr lang="en-US" sz="1500" dirty="0" smtClean="0">
                <a:latin typeface="Cambria" pitchFamily="18" charset="0"/>
                <a:cs typeface="Times New Roman" pitchFamily="18" charset="0"/>
              </a:rPr>
              <a:t> and </a:t>
            </a:r>
            <a:r>
              <a:rPr lang="en-US" sz="1500" b="1" dirty="0" smtClean="0">
                <a:latin typeface="Cambria" pitchFamily="18" charset="0"/>
                <a:cs typeface="Times New Roman" pitchFamily="18" charset="0"/>
              </a:rPr>
              <a:t>Buy Open Position</a:t>
            </a:r>
            <a:r>
              <a:rPr lang="en-US" sz="1500" dirty="0" smtClean="0">
                <a:latin typeface="Cambria" pitchFamily="18" charset="0"/>
                <a:cs typeface="Times New Roman" pitchFamily="18" charset="0"/>
              </a:rPr>
              <a:t> will be closed on </a:t>
            </a:r>
            <a:r>
              <a:rPr lang="en-US" sz="1500" b="1" dirty="0" smtClean="0">
                <a:latin typeface="Cambria" pitchFamily="18" charset="0"/>
                <a:cs typeface="Times New Roman" pitchFamily="18" charset="0"/>
              </a:rPr>
              <a:t>Market Bid Price</a:t>
            </a:r>
            <a:r>
              <a:rPr lang="en-US" sz="1500" dirty="0" smtClean="0">
                <a:latin typeface="Cambria" pitchFamily="18" charset="0"/>
                <a:cs typeface="Times New Roman" pitchFamily="18" charset="0"/>
              </a:rPr>
              <a:t>, as similar to client.</a:t>
            </a:r>
          </a:p>
          <a:p>
            <a:pPr lvl="1" algn="just"/>
            <a:endParaRPr lang="en-US" sz="1500" dirty="0" smtClean="0">
              <a:latin typeface="Cambria" pitchFamily="18" charset="0"/>
              <a:cs typeface="Times New Roman" pitchFamily="18" charset="0"/>
            </a:endParaRPr>
          </a:p>
          <a:p>
            <a:pPr lvl="1" algn="just">
              <a:buFont typeface="Arial" pitchFamily="34" charset="0"/>
              <a:buChar char="•"/>
            </a:pPr>
            <a:r>
              <a:rPr lang="en-US" sz="1500" dirty="0" smtClean="0">
                <a:latin typeface="Cambria" pitchFamily="18" charset="0"/>
                <a:cs typeface="Times New Roman" pitchFamily="18" charset="0"/>
              </a:rPr>
              <a:t>In such conditions, further </a:t>
            </a:r>
            <a:r>
              <a:rPr lang="en-US" sz="1500" b="1" dirty="0" smtClean="0">
                <a:latin typeface="Cambria" pitchFamily="18" charset="0"/>
                <a:cs typeface="Times New Roman" pitchFamily="18" charset="0"/>
              </a:rPr>
              <a:t>Risk </a:t>
            </a:r>
            <a:r>
              <a:rPr lang="en-US" sz="1500" dirty="0" smtClean="0">
                <a:latin typeface="Cambria" pitchFamily="18" charset="0"/>
                <a:cs typeface="Times New Roman" pitchFamily="18" charset="0"/>
              </a:rPr>
              <a:t>and </a:t>
            </a:r>
            <a:r>
              <a:rPr lang="en-US" sz="1500" b="1" dirty="0" smtClean="0">
                <a:latin typeface="Cambria" pitchFamily="18" charset="0"/>
                <a:cs typeface="Times New Roman" pitchFamily="18" charset="0"/>
              </a:rPr>
              <a:t>Benefit</a:t>
            </a:r>
            <a:r>
              <a:rPr lang="en-US" sz="1500" dirty="0" smtClean="0">
                <a:latin typeface="Cambria" pitchFamily="18" charset="0"/>
                <a:cs typeface="Times New Roman" pitchFamily="18" charset="0"/>
              </a:rPr>
              <a:t> will be </a:t>
            </a:r>
            <a:r>
              <a:rPr lang="en-US" sz="1500" b="1" dirty="0" smtClean="0">
                <a:latin typeface="Cambria" pitchFamily="18" charset="0"/>
                <a:cs typeface="Times New Roman" pitchFamily="18" charset="0"/>
              </a:rPr>
              <a:t>transferred</a:t>
            </a:r>
            <a:r>
              <a:rPr lang="en-US" sz="1500" dirty="0" smtClean="0">
                <a:latin typeface="Cambria" pitchFamily="18" charset="0"/>
                <a:cs typeface="Times New Roman" pitchFamily="18" charset="0"/>
              </a:rPr>
              <a:t> to the </a:t>
            </a:r>
            <a:r>
              <a:rPr lang="en-US" sz="1500" b="1" dirty="0" smtClean="0">
                <a:latin typeface="Cambria" pitchFamily="18" charset="0"/>
                <a:cs typeface="Times New Roman" pitchFamily="18" charset="0"/>
              </a:rPr>
              <a:t>next best MM</a:t>
            </a:r>
            <a:r>
              <a:rPr lang="en-US" sz="1500" dirty="0" smtClean="0">
                <a:latin typeface="Cambria" pitchFamily="18" charset="0"/>
                <a:cs typeface="Times New Roman" pitchFamily="18" charset="0"/>
              </a:rPr>
              <a:t> </a:t>
            </a:r>
            <a:r>
              <a:rPr lang="en-US" sz="1500" b="1" dirty="0" smtClean="0">
                <a:latin typeface="Cambria" pitchFamily="18" charset="0"/>
                <a:cs typeface="Times New Roman" pitchFamily="18" charset="0"/>
              </a:rPr>
              <a:t>/client</a:t>
            </a:r>
            <a:r>
              <a:rPr lang="en-US" sz="1500" dirty="0" smtClean="0">
                <a:latin typeface="Cambria" pitchFamily="18" charset="0"/>
                <a:cs typeface="Times New Roman" pitchFamily="18" charset="0"/>
              </a:rPr>
              <a:t> with the best BID and ASK Prices.</a:t>
            </a:r>
          </a:p>
          <a:p>
            <a:pPr lvl="1" algn="just"/>
            <a:endParaRPr lang="en-US" sz="1500" dirty="0" smtClean="0">
              <a:latin typeface="Cambria" pitchFamily="18" charset="0"/>
              <a:cs typeface="Times New Roman" pitchFamily="18" charset="0"/>
            </a:endParaRPr>
          </a:p>
          <a:p>
            <a:pPr lvl="1" algn="just">
              <a:buFont typeface="Arial" pitchFamily="34" charset="0"/>
              <a:buChar char="•"/>
            </a:pPr>
            <a:r>
              <a:rPr lang="en-US" sz="1500" dirty="0" smtClean="0">
                <a:latin typeface="Cambria" pitchFamily="18" charset="0"/>
                <a:cs typeface="Times New Roman" pitchFamily="18" charset="0"/>
              </a:rPr>
              <a:t>There won't be any impact on client’s open position (excluding </a:t>
            </a:r>
            <a:r>
              <a:rPr lang="en-US" sz="1500" b="1" dirty="0" smtClean="0">
                <a:latin typeface="Cambria" pitchFamily="18" charset="0"/>
                <a:cs typeface="Times New Roman" pitchFamily="18" charset="0"/>
              </a:rPr>
              <a:t>Unrealized Spread</a:t>
            </a:r>
            <a:r>
              <a:rPr lang="en-US" sz="1500" dirty="0" smtClean="0">
                <a:latin typeface="Cambria" pitchFamily="18" charset="0"/>
                <a:cs typeface="Times New Roman" pitchFamily="18" charset="0"/>
              </a:rPr>
              <a:t>) </a:t>
            </a:r>
          </a:p>
          <a:p>
            <a:pPr lvl="1" algn="just"/>
            <a:endParaRPr lang="en-US" sz="1500" dirty="0" smtClean="0">
              <a:latin typeface="Cambria" pitchFamily="18" charset="0"/>
              <a:cs typeface="Times New Roman" pitchFamily="18" charset="0"/>
            </a:endParaRPr>
          </a:p>
          <a:p>
            <a:pPr algn="just"/>
            <a:r>
              <a:rPr lang="en-US" sz="1500" dirty="0" smtClean="0">
                <a:latin typeface="Cambria" pitchFamily="18" charset="0"/>
                <a:cs typeface="Times New Roman" pitchFamily="18" charset="0"/>
              </a:rPr>
              <a:t>  </a:t>
            </a:r>
            <a:endParaRPr lang="en-US" sz="1500" dirty="0">
              <a:latin typeface="Cambria"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29"/>
                                        </p:tgtEl>
                                      </p:cBhvr>
                                    </p:animEffect>
                                    <p:set>
                                      <p:cBhvr>
                                        <p:cTn id="15" dur="1" fill="hold">
                                          <p:stCondLst>
                                            <p:cond delay="1999"/>
                                          </p:stCondLst>
                                        </p:cTn>
                                        <p:tgtEl>
                                          <p:spTgt spid="2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fade">
                                      <p:cBhvr>
                                        <p:cTn id="18" dur="2000"/>
                                        <p:tgtEl>
                                          <p:spTgt spid="1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37"/>
                                        </p:tgtEl>
                                      </p:cBhvr>
                                    </p:animEffect>
                                    <p:set>
                                      <p:cBhvr>
                                        <p:cTn id="26" dur="1" fill="hold">
                                          <p:stCondLst>
                                            <p:cond delay="1999"/>
                                          </p:stCondLst>
                                        </p:cTn>
                                        <p:tgtEl>
                                          <p:spTgt spid="3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32"/>
                                        </p:tgtEl>
                                      </p:cBhvr>
                                    </p:animEffect>
                                    <p:set>
                                      <p:cBhvr>
                                        <p:cTn id="29" dur="1" fill="hold">
                                          <p:stCondLst>
                                            <p:cond delay="1999"/>
                                          </p:stCondLst>
                                        </p:cTn>
                                        <p:tgtEl>
                                          <p:spTgt spid="3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2000"/>
                                        <p:tgtEl>
                                          <p:spTgt spid="1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0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20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36"/>
                                        </p:tgtEl>
                                      </p:cBhvr>
                                    </p:animEffect>
                                    <p:set>
                                      <p:cBhvr>
                                        <p:cTn id="43" dur="1" fill="hold">
                                          <p:stCondLst>
                                            <p:cond delay="1999"/>
                                          </p:stCondLst>
                                        </p:cTn>
                                        <p:tgtEl>
                                          <p:spTgt spid="3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30"/>
                                        </p:tgtEl>
                                      </p:cBhvr>
                                    </p:animEffect>
                                    <p:set>
                                      <p:cBhvr>
                                        <p:cTn id="46" dur="1" fill="hold">
                                          <p:stCondLst>
                                            <p:cond delay="1999"/>
                                          </p:stCondLst>
                                        </p:cTn>
                                        <p:tgtEl>
                                          <p:spTgt spid="3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Effect transition="in" filter="fade">
                                      <p:cBhvr>
                                        <p:cTn id="49" dur="2000"/>
                                        <p:tgtEl>
                                          <p:spTgt spid="16">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0"/>
                                        <p:tgtEl>
                                          <p:spTgt spid="23"/>
                                        </p:tgtEl>
                                      </p:cBhvr>
                                    </p:animEffect>
                                  </p:childTnLst>
                                </p:cTn>
                              </p:par>
                              <p:par>
                                <p:cTn id="58" presetID="10" presetClass="exit" presetSubtype="0" fill="hold" nodeType="withEffect">
                                  <p:stCondLst>
                                    <p:cond delay="0"/>
                                  </p:stCondLst>
                                  <p:childTnLst>
                                    <p:animEffect transition="out" filter="fade">
                                      <p:cBhvr>
                                        <p:cTn id="59" dur="2000"/>
                                        <p:tgtEl>
                                          <p:spTgt spid="21"/>
                                        </p:tgtEl>
                                      </p:cBhvr>
                                    </p:animEffect>
                                    <p:set>
                                      <p:cBhvr>
                                        <p:cTn id="60" dur="1" fill="hold">
                                          <p:stCondLst>
                                            <p:cond delay="1999"/>
                                          </p:stCondLst>
                                        </p:cTn>
                                        <p:tgtEl>
                                          <p:spTgt spid="2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26"/>
                                        </p:tgtEl>
                                      </p:cBhvr>
                                    </p:animEffect>
                                    <p:set>
                                      <p:cBhvr>
                                        <p:cTn id="63"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net Market PL.gif"/>
          <p:cNvPicPr>
            <a:picLocks noChangeAspect="1"/>
          </p:cNvPicPr>
          <p:nvPr/>
        </p:nvPicPr>
        <p:blipFill>
          <a:blip r:embed="rId11" cstate="print"/>
          <a:stretch>
            <a:fillRect/>
          </a:stretch>
        </p:blipFill>
        <p:spPr>
          <a:xfrm>
            <a:off x="0" y="5029200"/>
            <a:ext cx="9086850" cy="1466850"/>
          </a:xfrm>
          <a:prstGeom prst="rect">
            <a:avLst/>
          </a:prstGeom>
        </p:spPr>
      </p:pic>
      <p:pic>
        <p:nvPicPr>
          <p:cNvPr id="14" name="Picture 13" descr="new 2.gif"/>
          <p:cNvPicPr>
            <a:picLocks noChangeAspect="1"/>
          </p:cNvPicPr>
          <p:nvPr/>
        </p:nvPicPr>
        <p:blipFill>
          <a:blip r:embed="rId12" cstate="print"/>
          <a:stretch>
            <a:fillRect/>
          </a:stretch>
        </p:blipFill>
        <p:spPr>
          <a:xfrm>
            <a:off x="76200" y="4953000"/>
            <a:ext cx="8991600" cy="1732446"/>
          </a:xfrm>
          <a:prstGeom prst="rect">
            <a:avLst/>
          </a:prstGeom>
        </p:spPr>
      </p:pic>
      <p:pic>
        <p:nvPicPr>
          <p:cNvPr id="21" name="Picture 20" descr="13.gif"/>
          <p:cNvPicPr>
            <a:picLocks noChangeAspect="1"/>
          </p:cNvPicPr>
          <p:nvPr>
            <p:custDataLst>
              <p:tags r:id="rId2"/>
            </p:custDataLst>
          </p:nvPr>
        </p:nvPicPr>
        <p:blipFill>
          <a:blip r:embed="rId13" cstate="print"/>
          <a:stretch>
            <a:fillRect/>
          </a:stretch>
        </p:blipFill>
        <p:spPr>
          <a:xfrm>
            <a:off x="5562600" y="1000125"/>
            <a:ext cx="2819400" cy="1362075"/>
          </a:xfrm>
          <a:prstGeom prst="rect">
            <a:avLst/>
          </a:prstGeom>
        </p:spPr>
      </p:pic>
      <p:sp>
        <p:nvSpPr>
          <p:cNvPr id="12" name="TextBox 11"/>
          <p:cNvSpPr txBox="1"/>
          <p:nvPr>
            <p:custDataLst>
              <p:tags r:id="rId3"/>
            </p:custDataLst>
          </p:nvPr>
        </p:nvSpPr>
        <p:spPr>
          <a:xfrm>
            <a:off x="152400" y="-76200"/>
            <a:ext cx="8839200" cy="746358"/>
          </a:xfrm>
          <a:prstGeom prst="rect">
            <a:avLst/>
          </a:prstGeom>
          <a:noFill/>
        </p:spPr>
        <p:txBody>
          <a:bodyPr wrap="square" rtlCol="0">
            <a:spAutoFit/>
          </a:bodyPr>
          <a:lstStyle/>
          <a:p>
            <a:pPr algn="ctr"/>
            <a:r>
              <a:rPr lang="en-US" sz="3200" b="1" dirty="0" smtClean="0">
                <a:latin typeface="Cambria" pitchFamily="18" charset="0"/>
                <a:cs typeface="Times New Roman" pitchFamily="18" charset="0"/>
              </a:rPr>
              <a:t>Market </a:t>
            </a:r>
            <a:r>
              <a:rPr lang="en-US" sz="2800" b="1" dirty="0" smtClean="0">
                <a:latin typeface="Cambria" pitchFamily="18" charset="0"/>
                <a:cs typeface="Times New Roman" pitchFamily="18" charset="0"/>
              </a:rPr>
              <a:t>Mechanism</a:t>
            </a:r>
          </a:p>
          <a:p>
            <a:pPr algn="r"/>
            <a:r>
              <a:rPr lang="en-US" sz="1050" b="1" i="1" dirty="0" smtClean="0">
                <a:latin typeface="Times New Roman" pitchFamily="18" charset="0"/>
                <a:cs typeface="Times New Roman" pitchFamily="18" charset="0"/>
              </a:rPr>
              <a:t>-Risk Mitigation</a:t>
            </a:r>
          </a:p>
        </p:txBody>
      </p:sp>
      <p:sp>
        <p:nvSpPr>
          <p:cNvPr id="15" name="Rectangle 14"/>
          <p:cNvSpPr/>
          <p:nvPr>
            <p:custDataLst>
              <p:tags r:id="rId4"/>
            </p:custDataLst>
          </p:nvPr>
        </p:nvSpPr>
        <p:spPr>
          <a:xfrm>
            <a:off x="304800" y="1219200"/>
            <a:ext cx="4572000" cy="3816429"/>
          </a:xfrm>
          <a:prstGeom prst="rect">
            <a:avLst/>
          </a:prstGeom>
        </p:spPr>
        <p:txBody>
          <a:bodyPr wrap="square">
            <a:spAutoFit/>
          </a:bodyPr>
          <a:lstStyle/>
          <a:p>
            <a:pPr lvl="1" algn="just">
              <a:buFont typeface="Arial" pitchFamily="34" charset="0"/>
              <a:buChar char="•"/>
            </a:pPr>
            <a:endParaRPr lang="en-US" dirty="0" smtClean="0">
              <a:latin typeface="Cambria" pitchFamily="18" charset="0"/>
              <a:cs typeface="Times New Roman" pitchFamily="18" charset="0"/>
            </a:endParaRPr>
          </a:p>
          <a:p>
            <a:pPr lvl="1" algn="just">
              <a:buFont typeface="Arial" pitchFamily="34" charset="0"/>
              <a:buChar char="•"/>
            </a:pPr>
            <a:r>
              <a:rPr lang="en-US" sz="1600" dirty="0" smtClean="0">
                <a:latin typeface="Cambria" pitchFamily="18" charset="0"/>
                <a:cs typeface="Times New Roman" pitchFamily="18" charset="0"/>
              </a:rPr>
              <a:t> In the same way </a:t>
            </a:r>
            <a:r>
              <a:rPr lang="en-US" sz="1600" b="1" dirty="0" smtClean="0">
                <a:latin typeface="Cambria" pitchFamily="18" charset="0"/>
                <a:cs typeface="Times New Roman" pitchFamily="18" charset="0"/>
              </a:rPr>
              <a:t>clients also can close </a:t>
            </a:r>
            <a:r>
              <a:rPr lang="en-US" sz="1600" dirty="0" smtClean="0">
                <a:latin typeface="Cambria" pitchFamily="18" charset="0"/>
                <a:cs typeface="Times New Roman" pitchFamily="18" charset="0"/>
              </a:rPr>
              <a:t>their position if they are </a:t>
            </a:r>
            <a:r>
              <a:rPr lang="en-US" sz="1600" b="1" dirty="0" smtClean="0">
                <a:latin typeface="Cambria" pitchFamily="18" charset="0"/>
                <a:cs typeface="Times New Roman" pitchFamily="18" charset="0"/>
              </a:rPr>
              <a:t>unwilling to take further risk or benefit.</a:t>
            </a:r>
          </a:p>
          <a:p>
            <a:pPr lvl="1" algn="just"/>
            <a:endParaRPr lang="en-US" sz="1600" dirty="0" smtClean="0">
              <a:latin typeface="Cambria" pitchFamily="18" charset="0"/>
              <a:cs typeface="Times New Roman" pitchFamily="18" charset="0"/>
            </a:endParaRPr>
          </a:p>
          <a:p>
            <a:pPr lvl="1" algn="just">
              <a:buFont typeface="Arial" pitchFamily="34" charset="0"/>
              <a:buChar char="•"/>
            </a:pPr>
            <a:r>
              <a:rPr lang="en-US" sz="1600" dirty="0" smtClean="0">
                <a:latin typeface="Cambria" pitchFamily="18" charset="0"/>
                <a:cs typeface="Times New Roman" pitchFamily="18" charset="0"/>
              </a:rPr>
              <a:t>  If a client places an order to settle its existing Open orders, the orders matches with best available fill, whereas the counter position at MM or clients, whom the client initiated open order with, shall remain till an opposite position matches against its MM intention.</a:t>
            </a:r>
          </a:p>
          <a:p>
            <a:pPr lvl="1" algn="just">
              <a:buFont typeface="Arial" pitchFamily="34" charset="0"/>
              <a:buChar char="•"/>
            </a:pPr>
            <a:endParaRPr lang="en-US" sz="1600" dirty="0" smtClean="0">
              <a:latin typeface="Cambria" pitchFamily="18" charset="0"/>
              <a:cs typeface="Times New Roman" pitchFamily="18" charset="0"/>
            </a:endParaRPr>
          </a:p>
          <a:p>
            <a:pPr lvl="1" algn="just">
              <a:buFont typeface="Arial" pitchFamily="34" charset="0"/>
              <a:buChar char="•"/>
            </a:pPr>
            <a:r>
              <a:rPr lang="en-US" sz="1600" dirty="0" smtClean="0">
                <a:latin typeface="Cambria" pitchFamily="18" charset="0"/>
                <a:cs typeface="Times New Roman" pitchFamily="18" charset="0"/>
              </a:rPr>
              <a:t> The </a:t>
            </a:r>
            <a:r>
              <a:rPr lang="en-US" sz="1600" b="1" dirty="0" smtClean="0">
                <a:latin typeface="Cambria" pitchFamily="18" charset="0"/>
                <a:cs typeface="Times New Roman" pitchFamily="18" charset="0"/>
              </a:rPr>
              <a:t>Equity Hit </a:t>
            </a:r>
            <a:r>
              <a:rPr lang="en-US" sz="1600" dirty="0" smtClean="0">
                <a:latin typeface="Cambria" pitchFamily="18" charset="0"/>
                <a:cs typeface="Times New Roman" pitchFamily="18" charset="0"/>
              </a:rPr>
              <a:t>level is </a:t>
            </a:r>
            <a:r>
              <a:rPr lang="en-US" sz="1600" b="1" dirty="0" smtClean="0">
                <a:latin typeface="Cambria" pitchFamily="18" charset="0"/>
                <a:cs typeface="Times New Roman" pitchFamily="18" charset="0"/>
              </a:rPr>
              <a:t>15 %</a:t>
            </a:r>
            <a:r>
              <a:rPr lang="en-US" sz="1600" dirty="0" smtClean="0">
                <a:latin typeface="Cambria" pitchFamily="18" charset="0"/>
                <a:cs typeface="Times New Roman" pitchFamily="18" charset="0"/>
              </a:rPr>
              <a:t> of </a:t>
            </a:r>
            <a:r>
              <a:rPr lang="en-US" sz="1600" b="1" dirty="0" smtClean="0">
                <a:latin typeface="Cambria" pitchFamily="18" charset="0"/>
                <a:cs typeface="Times New Roman" pitchFamily="18" charset="0"/>
              </a:rPr>
              <a:t>Used Margin </a:t>
            </a:r>
            <a:r>
              <a:rPr lang="en-US" sz="1600" dirty="0" smtClean="0">
                <a:latin typeface="Cambria" pitchFamily="18" charset="0"/>
                <a:cs typeface="Times New Roman" pitchFamily="18" charset="0"/>
              </a:rPr>
              <a:t>for Market Makers</a:t>
            </a:r>
            <a:endParaRPr lang="en-US" sz="1400" dirty="0" smtClean="0">
              <a:latin typeface="Times New Roman" pitchFamily="18" charset="0"/>
              <a:cs typeface="Times New Roman" pitchFamily="18" charset="0"/>
            </a:endParaRPr>
          </a:p>
        </p:txBody>
      </p:sp>
      <p:graphicFrame>
        <p:nvGraphicFramePr>
          <p:cNvPr id="7" name="Table 6"/>
          <p:cNvGraphicFramePr>
            <a:graphicFrameLocks noGrp="1"/>
          </p:cNvGraphicFramePr>
          <p:nvPr>
            <p:custDataLst>
              <p:tags r:id="rId5"/>
            </p:custDataLst>
          </p:nvPr>
        </p:nvGraphicFramePr>
        <p:xfrm>
          <a:off x="5642681" y="2286000"/>
          <a:ext cx="2667000" cy="506730"/>
        </p:xfrm>
        <a:graphic>
          <a:graphicData uri="http://schemas.openxmlformats.org/drawingml/2006/table">
            <a:tbl>
              <a:tblPr firstRow="1" bandRow="1">
                <a:tableStyleId>{5C22544A-7EE6-4342-B048-85BDC9FD1C3A}</a:tableStyleId>
              </a:tblPr>
              <a:tblGrid>
                <a:gridCol w="1333500"/>
                <a:gridCol w="1333500"/>
              </a:tblGrid>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92D050"/>
                    </a:solidFill>
                  </a:tcPr>
                </a:tc>
              </a:tr>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1</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pic>
        <p:nvPicPr>
          <p:cNvPr id="13" name="Picture 12" descr="15.gif"/>
          <p:cNvPicPr>
            <a:picLocks noChangeAspect="1"/>
          </p:cNvPicPr>
          <p:nvPr>
            <p:custDataLst>
              <p:tags r:id="rId6"/>
            </p:custDataLst>
          </p:nvPr>
        </p:nvPicPr>
        <p:blipFill>
          <a:blip r:embed="rId14" cstate="print"/>
          <a:stretch>
            <a:fillRect/>
          </a:stretch>
        </p:blipFill>
        <p:spPr>
          <a:xfrm>
            <a:off x="5261681" y="2918460"/>
            <a:ext cx="3425119" cy="1809750"/>
          </a:xfrm>
          <a:prstGeom prst="rect">
            <a:avLst/>
          </a:prstGeom>
        </p:spPr>
      </p:pic>
      <p:sp>
        <p:nvSpPr>
          <p:cNvPr id="19" name="Oval 18"/>
          <p:cNvSpPr/>
          <p:nvPr>
            <p:custDataLst>
              <p:tags r:id="rId7"/>
            </p:custDataLst>
          </p:nvPr>
        </p:nvSpPr>
        <p:spPr>
          <a:xfrm>
            <a:off x="6400800" y="5715000"/>
            <a:ext cx="990600" cy="38100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0" name="Table 19"/>
          <p:cNvGraphicFramePr>
            <a:graphicFrameLocks noGrp="1"/>
          </p:cNvGraphicFramePr>
          <p:nvPr>
            <p:custDataLst>
              <p:tags r:id="rId8"/>
            </p:custDataLst>
          </p:nvPr>
        </p:nvGraphicFramePr>
        <p:xfrm>
          <a:off x="5638800" y="2286000"/>
          <a:ext cx="2667000" cy="506730"/>
        </p:xfrm>
        <a:graphic>
          <a:graphicData uri="http://schemas.openxmlformats.org/drawingml/2006/table">
            <a:tbl>
              <a:tblPr firstRow="1" bandRow="1">
                <a:tableStyleId>{5C22544A-7EE6-4342-B048-85BDC9FD1C3A}</a:tableStyleId>
              </a:tblPr>
              <a:tblGrid>
                <a:gridCol w="1333500"/>
                <a:gridCol w="1333500"/>
              </a:tblGrid>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00B050"/>
                    </a:solidFill>
                  </a:tcPr>
                </a:tc>
              </a:tr>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1</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pic>
        <p:nvPicPr>
          <p:cNvPr id="22" name="Picture 21" descr="21.gif"/>
          <p:cNvPicPr>
            <a:picLocks noChangeAspect="1"/>
          </p:cNvPicPr>
          <p:nvPr>
            <p:custDataLst>
              <p:tags r:id="rId9"/>
            </p:custDataLst>
          </p:nvPr>
        </p:nvPicPr>
        <p:blipFill>
          <a:blip r:embed="rId15" cstate="print"/>
          <a:stretch>
            <a:fillRect/>
          </a:stretch>
        </p:blipFill>
        <p:spPr>
          <a:xfrm>
            <a:off x="5257800" y="2895600"/>
            <a:ext cx="3429000" cy="1828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2000"/>
                                        <p:tgtEl>
                                          <p:spTgt spid="1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9"/>
                                        </p:tgtEl>
                                      </p:cBhvr>
                                    </p:animEffect>
                                    <p:set>
                                      <p:cBhvr>
                                        <p:cTn id="15" dur="1" fill="hold">
                                          <p:stCondLst>
                                            <p:cond delay="19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2000"/>
                                        <p:tgtEl>
                                          <p:spTgt spid="15">
                                            <p:txEl>
                                              <p:pRg st="3" end="3"/>
                                            </p:txEl>
                                          </p:spTgt>
                                        </p:tgtEl>
                                      </p:cBhvr>
                                    </p:animEffect>
                                  </p:childTnLst>
                                </p:cTn>
                              </p:par>
                              <p:par>
                                <p:cTn id="19" presetID="11" presetClass="entr" presetSubtype="0" fill="hold" nodeType="withEffect">
                                  <p:stCondLst>
                                    <p:cond delay="0"/>
                                  </p:stCondLst>
                                  <p:childTnLst>
                                    <p:set>
                                      <p:cBhvr>
                                        <p:cTn id="20" dur="1000">
                                          <p:stCondLst>
                                            <p:cond delay="0"/>
                                          </p:stCondLst>
                                        </p:cTn>
                                        <p:tgtEl>
                                          <p:spTgt spid="20"/>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fade">
                                      <p:cBhvr>
                                        <p:cTn id="31" dur="2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rmAutofit/>
          </a:bodyPr>
          <a:lstStyle/>
          <a:p>
            <a:pPr algn="just"/>
            <a:r>
              <a:rPr lang="en-US" sz="2000" b="1" dirty="0" smtClean="0">
                <a:latin typeface="Cambria" pitchFamily="18" charset="0"/>
              </a:rPr>
              <a:t>Risk Transfer: </a:t>
            </a:r>
            <a:r>
              <a:rPr lang="en-US" sz="2000" dirty="0" smtClean="0">
                <a:latin typeface="Cambria" pitchFamily="18" charset="0"/>
              </a:rPr>
              <a:t>As there will be many market makers in the trade; </a:t>
            </a:r>
            <a:r>
              <a:rPr lang="en-US" sz="2000" b="1" dirty="0" smtClean="0">
                <a:latin typeface="Cambria" pitchFamily="18" charset="0"/>
              </a:rPr>
              <a:t>one MM </a:t>
            </a:r>
            <a:r>
              <a:rPr lang="en-US" sz="2000" dirty="0" smtClean="0">
                <a:latin typeface="Cambria" pitchFamily="18" charset="0"/>
              </a:rPr>
              <a:t>can even </a:t>
            </a:r>
            <a:r>
              <a:rPr lang="en-US" sz="2000" b="1" dirty="0" smtClean="0">
                <a:latin typeface="Cambria" pitchFamily="18" charset="0"/>
              </a:rPr>
              <a:t>transfer his open positions back to the market </a:t>
            </a:r>
            <a:r>
              <a:rPr lang="en-US" sz="2000" dirty="0" smtClean="0">
                <a:latin typeface="Cambria" pitchFamily="18" charset="0"/>
              </a:rPr>
              <a:t>by closing its open positions</a:t>
            </a:r>
            <a:r>
              <a:rPr lang="en-US" sz="2000" b="1" dirty="0" smtClean="0">
                <a:latin typeface="Cambria" pitchFamily="18" charset="0"/>
              </a:rPr>
              <a:t> </a:t>
            </a:r>
            <a:r>
              <a:rPr lang="en-US" sz="2000" dirty="0" smtClean="0">
                <a:latin typeface="Cambria" pitchFamily="18" charset="0"/>
              </a:rPr>
              <a:t>for </a:t>
            </a:r>
            <a:r>
              <a:rPr lang="en-US" sz="2000" b="1" dirty="0" smtClean="0">
                <a:latin typeface="Cambria" pitchFamily="18" charset="0"/>
              </a:rPr>
              <a:t>risk mitigation</a:t>
            </a:r>
            <a:r>
              <a:rPr lang="en-US" sz="2000" dirty="0" smtClean="0">
                <a:latin typeface="Cambria" pitchFamily="18" charset="0"/>
              </a:rPr>
              <a:t>. If no orders are matched within the MMs/CMs/clients circle, the orders will be cleared at the Clearing House.</a:t>
            </a:r>
          </a:p>
          <a:p>
            <a:pPr lvl="0">
              <a:buNone/>
            </a:pPr>
            <a:endParaRPr lang="en-US" sz="2000" dirty="0" smtClean="0">
              <a:latin typeface="Cambria" pitchFamily="18" charset="0"/>
            </a:endParaRPr>
          </a:p>
          <a:p>
            <a:pPr algn="just"/>
            <a:r>
              <a:rPr lang="en-US" sz="2000" dirty="0" smtClean="0">
                <a:latin typeface="Cambria" pitchFamily="18" charset="0"/>
              </a:rPr>
              <a:t>Order </a:t>
            </a:r>
            <a:r>
              <a:rPr lang="en-US" sz="2000" b="1" dirty="0" smtClean="0">
                <a:latin typeface="Cambria" pitchFamily="18" charset="0"/>
              </a:rPr>
              <a:t>matching is possible </a:t>
            </a:r>
            <a:r>
              <a:rPr lang="en-US" sz="2000" dirty="0" smtClean="0">
                <a:latin typeface="Cambria" pitchFamily="18" charset="0"/>
              </a:rPr>
              <a:t>among  </a:t>
            </a:r>
            <a:r>
              <a:rPr lang="en-US" sz="2000" b="1" dirty="0" smtClean="0">
                <a:latin typeface="Cambria" pitchFamily="18" charset="0"/>
              </a:rPr>
              <a:t>Client to Client, Client to MM &amp; MM to MM</a:t>
            </a:r>
            <a:r>
              <a:rPr lang="en-US" sz="2000" dirty="0" smtClean="0">
                <a:latin typeface="Cambria" pitchFamily="18" charset="0"/>
              </a:rPr>
              <a:t> which gives higher liquidity in the market.</a:t>
            </a:r>
          </a:p>
          <a:p>
            <a:pPr algn="just"/>
            <a:endParaRPr lang="en-US" sz="2000" dirty="0" smtClean="0">
              <a:latin typeface="Cambria" pitchFamily="18" charset="0"/>
            </a:endParaRPr>
          </a:p>
          <a:p>
            <a:pPr algn="just"/>
            <a:endParaRPr lang="en-US" sz="2000" dirty="0" smtClean="0">
              <a:latin typeface="Cambria" pitchFamily="18" charset="0"/>
            </a:endParaRPr>
          </a:p>
        </p:txBody>
      </p:sp>
      <p:sp>
        <p:nvSpPr>
          <p:cNvPr id="4" name="TextBox 3"/>
          <p:cNvSpPr txBox="1"/>
          <p:nvPr>
            <p:custDataLst>
              <p:tags r:id="rId3"/>
            </p:custDataLst>
          </p:nvPr>
        </p:nvSpPr>
        <p:spPr>
          <a:xfrm>
            <a:off x="381000" y="0"/>
            <a:ext cx="8153400" cy="523220"/>
          </a:xfrm>
          <a:prstGeom prst="rect">
            <a:avLst/>
          </a:prstGeom>
          <a:noFill/>
        </p:spPr>
        <p:txBody>
          <a:bodyPr wrap="square" rtlCol="0">
            <a:spAutoFit/>
          </a:bodyPr>
          <a:lstStyle/>
          <a:p>
            <a:pPr algn="ctr"/>
            <a:r>
              <a:rPr lang="en-US" sz="2800" b="1" dirty="0" smtClean="0">
                <a:latin typeface="Cambria" pitchFamily="18" charset="0"/>
              </a:rPr>
              <a:t>Benefits </a:t>
            </a:r>
            <a:endParaRPr lang="en-US" sz="2800" b="1"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custDataLst>
              <p:tags r:id="rId2"/>
            </p:custDataLst>
          </p:nvPr>
        </p:nvGraphicFramePr>
        <p:xfrm>
          <a:off x="152401" y="4800600"/>
          <a:ext cx="8909030" cy="1695450"/>
        </p:xfrm>
        <a:graphic>
          <a:graphicData uri="http://schemas.openxmlformats.org/drawingml/2006/table">
            <a:tbl>
              <a:tblPr firstRow="1" bandRow="1">
                <a:tableStyleId>{5C22544A-7EE6-4342-B048-85BDC9FD1C3A}</a:tableStyleId>
              </a:tblPr>
              <a:tblGrid>
                <a:gridCol w="1160780"/>
                <a:gridCol w="1280433"/>
                <a:gridCol w="529958"/>
                <a:gridCol w="1754890"/>
                <a:gridCol w="1832474"/>
                <a:gridCol w="1011873"/>
                <a:gridCol w="1338622"/>
              </a:tblGrid>
              <a:tr h="339090">
                <a:tc>
                  <a:txBody>
                    <a:bodyPr/>
                    <a:lstStyle/>
                    <a:p>
                      <a:pPr algn="ctr"/>
                      <a:r>
                        <a:rPr lang="en-US" sz="1400" b="0" dirty="0" smtClean="0">
                          <a:latin typeface="Times New Roman" pitchFamily="18" charset="0"/>
                          <a:cs typeface="Times New Roman" pitchFamily="18" charset="0"/>
                        </a:rPr>
                        <a:t>MM/Clients</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Position</a:t>
                      </a:r>
                      <a:r>
                        <a:rPr lang="en-US" sz="1400" b="0" baseline="0" dirty="0" smtClean="0">
                          <a:latin typeface="Times New Roman" pitchFamily="18" charset="0"/>
                          <a:cs typeface="Times New Roman" pitchFamily="18" charset="0"/>
                        </a:rPr>
                        <a:t> </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Qty.</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Selling /Buying</a:t>
                      </a:r>
                      <a:r>
                        <a:rPr lang="en-US" sz="1400" b="0" baseline="0" dirty="0" smtClean="0">
                          <a:latin typeface="Times New Roman" pitchFamily="18" charset="0"/>
                          <a:cs typeface="Times New Roman" pitchFamily="18" charset="0"/>
                        </a:rPr>
                        <a:t> Price</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Daily</a:t>
                      </a:r>
                      <a:r>
                        <a:rPr lang="en-US" sz="1400" b="0" baseline="0" dirty="0" smtClean="0">
                          <a:latin typeface="Times New Roman" pitchFamily="18" charset="0"/>
                          <a:cs typeface="Times New Roman" pitchFamily="18" charset="0"/>
                        </a:rPr>
                        <a:t> Settlement Price</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Profit</a:t>
                      </a:r>
                      <a:r>
                        <a:rPr lang="en-US" sz="1400" b="0" baseline="0" dirty="0" smtClean="0">
                          <a:latin typeface="Times New Roman" pitchFamily="18" charset="0"/>
                          <a:cs typeface="Times New Roman" pitchFamily="18" charset="0"/>
                        </a:rPr>
                        <a:t>/Loss</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Net Market</a:t>
                      </a:r>
                      <a:r>
                        <a:rPr lang="en-US" sz="1400" b="0" baseline="0" dirty="0" smtClean="0">
                          <a:latin typeface="Times New Roman" pitchFamily="18" charset="0"/>
                          <a:cs typeface="Times New Roman" pitchFamily="18" charset="0"/>
                        </a:rPr>
                        <a:t> P/L</a:t>
                      </a:r>
                      <a:endParaRPr lang="en-US" sz="1400" b="0" dirty="0">
                        <a:latin typeface="Times New Roman" pitchFamily="18" charset="0"/>
                        <a:cs typeface="Times New Roman" pitchFamily="18" charset="0"/>
                      </a:endParaRPr>
                    </a:p>
                  </a:txBody>
                  <a:tcPr/>
                </a:tc>
              </a:tr>
              <a:tr h="339090">
                <a:tc>
                  <a:txBody>
                    <a:bodyPr/>
                    <a:lstStyle/>
                    <a:p>
                      <a:pPr algn="ctr"/>
                      <a:r>
                        <a:rPr lang="en-US" sz="1400" b="0" dirty="0" smtClean="0">
                          <a:latin typeface="Times New Roman" pitchFamily="18" charset="0"/>
                          <a:cs typeface="Times New Roman" pitchFamily="18" charset="0"/>
                        </a:rPr>
                        <a:t>Client </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Buy/Sell</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1</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41510.00</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41607.50</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solidFill>
                            <a:srgbClr val="00B050"/>
                          </a:solidFill>
                          <a:latin typeface="Times New Roman" pitchFamily="18" charset="0"/>
                          <a:cs typeface="Times New Roman" pitchFamily="18" charset="0"/>
                        </a:rPr>
                        <a:t>9750</a:t>
                      </a:r>
                      <a:endParaRPr lang="en-US" sz="1400" b="0" dirty="0">
                        <a:solidFill>
                          <a:srgbClr val="00B050"/>
                        </a:solidFill>
                        <a:latin typeface="Times New Roman" pitchFamily="18" charset="0"/>
                        <a:cs typeface="Times New Roman" pitchFamily="18" charset="0"/>
                      </a:endParaRPr>
                    </a:p>
                  </a:txBody>
                  <a:tcPr>
                    <a:solidFill>
                      <a:schemeClr val="accent2">
                        <a:lumMod val="40000"/>
                        <a:lumOff val="60000"/>
                      </a:schemeClr>
                    </a:solidFill>
                  </a:tcPr>
                </a:tc>
                <a:tc rowSpan="3">
                  <a:txBody>
                    <a:bodyPr/>
                    <a:lstStyle/>
                    <a:p>
                      <a:pPr algn="ctr"/>
                      <a:r>
                        <a:rPr lang="en-US" sz="1400" b="0" dirty="0" smtClean="0">
                          <a:solidFill>
                            <a:schemeClr val="tx1"/>
                          </a:solidFill>
                          <a:latin typeface="Times New Roman" pitchFamily="18" charset="0"/>
                          <a:cs typeface="Times New Roman" pitchFamily="18" charset="0"/>
                        </a:rPr>
                        <a:t>0</a:t>
                      </a:r>
                      <a:endParaRPr lang="en-US" sz="1400" b="0" dirty="0">
                        <a:solidFill>
                          <a:schemeClr val="tx1"/>
                        </a:solidFill>
                        <a:latin typeface="Times New Roman" pitchFamily="18" charset="0"/>
                        <a:cs typeface="Times New Roman" pitchFamily="18" charset="0"/>
                      </a:endParaRPr>
                    </a:p>
                  </a:txBody>
                  <a:tcPr anchor="ctr"/>
                </a:tc>
              </a:tr>
              <a:tr h="339090">
                <a:tc>
                  <a:txBody>
                    <a:bodyPr/>
                    <a:lstStyle/>
                    <a:p>
                      <a:pPr algn="ctr"/>
                      <a:r>
                        <a:rPr lang="en-US" sz="1400" b="0" dirty="0" smtClean="0">
                          <a:latin typeface="Times New Roman" pitchFamily="18" charset="0"/>
                          <a:cs typeface="Times New Roman" pitchFamily="18" charset="0"/>
                        </a:rPr>
                        <a:t>MM5</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Sell/Buy</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1</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1400" b="0" dirty="0" smtClean="0">
                          <a:latin typeface="Times New Roman" pitchFamily="18" charset="0"/>
                          <a:cs typeface="Times New Roman" pitchFamily="18" charset="0"/>
                        </a:rPr>
                        <a:t>41510.00</a:t>
                      </a:r>
                      <a:endParaRPr lang="en-US" sz="1400" b="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Times New Roman" pitchFamily="18" charset="0"/>
                          <a:cs typeface="Times New Roman" pitchFamily="18" charset="0"/>
                        </a:rPr>
                        <a:t>41610.00</a:t>
                      </a:r>
                    </a:p>
                  </a:txBody>
                  <a:tcPr>
                    <a:solidFill>
                      <a:schemeClr val="accent2">
                        <a:lumMod val="40000"/>
                        <a:lumOff val="60000"/>
                      </a:schemeClr>
                    </a:solidFill>
                  </a:tcPr>
                </a:tc>
                <a:tc>
                  <a:txBody>
                    <a:bodyPr/>
                    <a:lstStyle/>
                    <a:p>
                      <a:pPr algn="ctr"/>
                      <a:r>
                        <a:rPr lang="en-US" sz="1400" b="0" dirty="0" smtClean="0">
                          <a:solidFill>
                            <a:srgbClr val="FF0000"/>
                          </a:solidFill>
                          <a:latin typeface="Times New Roman" pitchFamily="18" charset="0"/>
                          <a:cs typeface="Times New Roman" pitchFamily="18" charset="0"/>
                        </a:rPr>
                        <a:t>10000</a:t>
                      </a:r>
                      <a:endParaRPr lang="en-US" sz="1400" b="0"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vMerge="1">
                  <a:txBody>
                    <a:bodyPr/>
                    <a:lstStyle/>
                    <a:p>
                      <a:pPr algn="ctr"/>
                      <a:endParaRPr lang="en-US" sz="1500" b="0" dirty="0">
                        <a:latin typeface="Times New Roman" pitchFamily="18" charset="0"/>
                        <a:cs typeface="Times New Roman" pitchFamily="18" charset="0"/>
                      </a:endParaRPr>
                    </a:p>
                  </a:txBody>
                  <a:tcPr/>
                </a:tc>
              </a:tr>
              <a:tr h="339090">
                <a:tc>
                  <a:txBody>
                    <a:bodyPr/>
                    <a:lstStyle/>
                    <a:p>
                      <a:pPr algn="ctr"/>
                      <a:r>
                        <a:rPr lang="en-US" sz="1400" b="0" dirty="0" smtClean="0">
                          <a:latin typeface="Times New Roman" pitchFamily="18" charset="0"/>
                          <a:cs typeface="Times New Roman" pitchFamily="18" charset="0"/>
                        </a:rPr>
                        <a:t>MM4</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Sell</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1</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41610.00</a:t>
                      </a:r>
                      <a:endParaRPr lang="en-US" sz="1400" b="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Times New Roman" pitchFamily="18" charset="0"/>
                          <a:cs typeface="Times New Roman" pitchFamily="18" charset="0"/>
                        </a:rPr>
                        <a:t>41607.50</a:t>
                      </a:r>
                    </a:p>
                  </a:txBody>
                  <a:tcPr/>
                </a:tc>
                <a:tc>
                  <a:txBody>
                    <a:bodyPr/>
                    <a:lstStyle/>
                    <a:p>
                      <a:pPr algn="ctr"/>
                      <a:r>
                        <a:rPr lang="en-US" sz="1400" b="0" dirty="0" smtClean="0">
                          <a:solidFill>
                            <a:srgbClr val="00B050"/>
                          </a:solidFill>
                          <a:latin typeface="Times New Roman" pitchFamily="18" charset="0"/>
                          <a:cs typeface="Times New Roman" pitchFamily="18" charset="0"/>
                        </a:rPr>
                        <a:t>250</a:t>
                      </a:r>
                      <a:endParaRPr lang="en-US" sz="1400" b="0" dirty="0">
                        <a:solidFill>
                          <a:srgbClr val="00B050"/>
                        </a:solidFill>
                        <a:latin typeface="Times New Roman" pitchFamily="18" charset="0"/>
                        <a:cs typeface="Times New Roman" pitchFamily="18" charset="0"/>
                      </a:endParaRPr>
                    </a:p>
                  </a:txBody>
                  <a:tcPr/>
                </a:tc>
                <a:tc vMerge="1">
                  <a:txBody>
                    <a:bodyPr/>
                    <a:lstStyle/>
                    <a:p>
                      <a:pPr algn="ctr"/>
                      <a:endParaRPr lang="en-US" sz="1500" b="0" dirty="0">
                        <a:solidFill>
                          <a:srgbClr val="FF0000"/>
                        </a:solidFill>
                        <a:latin typeface="Times New Roman" pitchFamily="18" charset="0"/>
                        <a:cs typeface="Times New Roman" pitchFamily="18" charset="0"/>
                      </a:endParaRPr>
                    </a:p>
                  </a:txBody>
                  <a:tcPr anchor="ctr"/>
                </a:tc>
              </a:tr>
              <a:tr h="339090">
                <a:tc>
                  <a:txBody>
                    <a:bodyPr/>
                    <a:lstStyle/>
                    <a:p>
                      <a:pPr algn="ctr"/>
                      <a:r>
                        <a:rPr lang="en-US" sz="1400" b="0" dirty="0" smtClean="0">
                          <a:latin typeface="Times New Roman" pitchFamily="18" charset="0"/>
                          <a:cs typeface="Times New Roman" pitchFamily="18" charset="0"/>
                        </a:rPr>
                        <a:t>MM6</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Buy</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1</a:t>
                      </a:r>
                      <a:endParaRPr lang="en-US" sz="1400" b="0" dirty="0">
                        <a:latin typeface="Times New Roman" pitchFamily="18" charset="0"/>
                        <a:cs typeface="Times New Roman" pitchFamily="18" charset="0"/>
                      </a:endParaRPr>
                    </a:p>
                  </a:txBody>
                  <a:tcPr/>
                </a:tc>
                <a:tc>
                  <a:txBody>
                    <a:bodyPr/>
                    <a:lstStyle/>
                    <a:p>
                      <a:pPr algn="ctr"/>
                      <a:r>
                        <a:rPr lang="en-US" sz="1400" b="0" dirty="0" smtClean="0">
                          <a:latin typeface="Times New Roman" pitchFamily="18" charset="0"/>
                          <a:cs typeface="Times New Roman" pitchFamily="18" charset="0"/>
                        </a:rPr>
                        <a:t>41607.50</a:t>
                      </a:r>
                      <a:endParaRPr lang="en-US" sz="1400" b="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Times New Roman" pitchFamily="18" charset="0"/>
                          <a:cs typeface="Times New Roman" pitchFamily="18" charset="0"/>
                        </a:rPr>
                        <a:t>41607.50</a:t>
                      </a:r>
                    </a:p>
                  </a:txBody>
                  <a:tcPr/>
                </a:tc>
                <a:tc>
                  <a:txBody>
                    <a:bodyPr/>
                    <a:lstStyle/>
                    <a:p>
                      <a:pPr algn="ctr"/>
                      <a:r>
                        <a:rPr lang="en-US" sz="1400" b="0" dirty="0" smtClean="0">
                          <a:solidFill>
                            <a:schemeClr val="tx1"/>
                          </a:solidFill>
                          <a:latin typeface="Times New Roman" pitchFamily="18" charset="0"/>
                          <a:cs typeface="Times New Roman" pitchFamily="18" charset="0"/>
                        </a:rPr>
                        <a:t>0</a:t>
                      </a:r>
                      <a:endParaRPr lang="en-US" sz="1400" b="0" dirty="0">
                        <a:solidFill>
                          <a:schemeClr val="tx1"/>
                        </a:solidFill>
                        <a:latin typeface="Times New Roman" pitchFamily="18" charset="0"/>
                        <a:cs typeface="Times New Roman" pitchFamily="18" charset="0"/>
                      </a:endParaRPr>
                    </a:p>
                  </a:txBody>
                  <a:tcPr/>
                </a:tc>
                <a:tc>
                  <a:txBody>
                    <a:bodyPr/>
                    <a:lstStyle/>
                    <a:p>
                      <a:pPr algn="ctr"/>
                      <a:endParaRPr lang="en-US" sz="1400" b="0" dirty="0">
                        <a:solidFill>
                          <a:schemeClr val="tx1"/>
                        </a:solidFill>
                        <a:latin typeface="Times New Roman" pitchFamily="18" charset="0"/>
                        <a:cs typeface="Times New Roman" pitchFamily="18" charset="0"/>
                      </a:endParaRPr>
                    </a:p>
                  </a:txBody>
                  <a:tcPr anchor="ctr"/>
                </a:tc>
              </a:tr>
            </a:tbl>
          </a:graphicData>
        </a:graphic>
      </p:graphicFrame>
      <p:sp>
        <p:nvSpPr>
          <p:cNvPr id="6" name="TextBox 5"/>
          <p:cNvSpPr txBox="1"/>
          <p:nvPr>
            <p:custDataLst>
              <p:tags r:id="rId3"/>
            </p:custDataLst>
          </p:nvPr>
        </p:nvSpPr>
        <p:spPr>
          <a:xfrm>
            <a:off x="152400" y="0"/>
            <a:ext cx="8839200" cy="684803"/>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50" b="1" i="1" dirty="0" smtClean="0">
                <a:latin typeface="Times New Roman" pitchFamily="18" charset="0"/>
                <a:cs typeface="Times New Roman" pitchFamily="18" charset="0"/>
              </a:rPr>
              <a:t>-P/L calculation on Mark to Market (MTM)</a:t>
            </a:r>
          </a:p>
        </p:txBody>
      </p:sp>
      <p:sp>
        <p:nvSpPr>
          <p:cNvPr id="8" name="TextBox 7"/>
          <p:cNvSpPr txBox="1"/>
          <p:nvPr>
            <p:custDataLst>
              <p:tags r:id="rId4"/>
            </p:custDataLst>
          </p:nvPr>
        </p:nvSpPr>
        <p:spPr>
          <a:xfrm>
            <a:off x="457200" y="1447800"/>
            <a:ext cx="8229600" cy="1569660"/>
          </a:xfrm>
          <a:prstGeom prst="rect">
            <a:avLst/>
          </a:prstGeom>
          <a:noFill/>
        </p:spPr>
        <p:txBody>
          <a:bodyPr wrap="square" rtlCol="0">
            <a:spAutoFit/>
          </a:bodyPr>
          <a:lstStyle/>
          <a:p>
            <a:pPr algn="just">
              <a:buFont typeface="Arial" pitchFamily="34" charset="0"/>
              <a:buChar char="•"/>
            </a:pPr>
            <a:r>
              <a:rPr lang="en-US" sz="1600" dirty="0" smtClean="0">
                <a:latin typeface="Cambria" pitchFamily="18" charset="0"/>
                <a:cs typeface="Times New Roman" pitchFamily="18" charset="0"/>
              </a:rPr>
              <a:t> The Net Market Profit and Loss will be </a:t>
            </a:r>
            <a:r>
              <a:rPr lang="en-US" sz="1600" b="1" dirty="0" smtClean="0">
                <a:latin typeface="Cambria" pitchFamily="18" charset="0"/>
                <a:cs typeface="Times New Roman" pitchFamily="18" charset="0"/>
              </a:rPr>
              <a:t>zero</a:t>
            </a:r>
            <a:r>
              <a:rPr lang="en-US" sz="1600" dirty="0" smtClean="0">
                <a:latin typeface="Cambria" pitchFamily="18" charset="0"/>
                <a:cs typeface="Times New Roman" pitchFamily="18" charset="0"/>
              </a:rPr>
              <a:t> for </a:t>
            </a:r>
            <a:r>
              <a:rPr lang="en-US" sz="1600" b="1" dirty="0" smtClean="0">
                <a:latin typeface="Cambria" pitchFamily="18" charset="0"/>
                <a:cs typeface="Times New Roman" pitchFamily="18" charset="0"/>
              </a:rPr>
              <a:t>Mark to Market Calculation</a:t>
            </a:r>
            <a:r>
              <a:rPr lang="en-US" sz="1600" dirty="0" smtClean="0">
                <a:latin typeface="Cambria" pitchFamily="18" charset="0"/>
                <a:cs typeface="Times New Roman" pitchFamily="18" charset="0"/>
              </a:rPr>
              <a:t> and at the time of Final Settlement, because there will be single Daily Settlement Price (MTM Price)/Final Settlement Price.</a:t>
            </a:r>
          </a:p>
          <a:p>
            <a:pPr algn="just">
              <a:buFont typeface="Arial" pitchFamily="34" charset="0"/>
              <a:buChar char="•"/>
            </a:pPr>
            <a:endParaRPr lang="en-US" sz="1600" dirty="0" smtClean="0">
              <a:latin typeface="Cambria" pitchFamily="18" charset="0"/>
              <a:cs typeface="Times New Roman" pitchFamily="18" charset="0"/>
            </a:endParaRPr>
          </a:p>
          <a:p>
            <a:pPr algn="just">
              <a:buFont typeface="Arial" pitchFamily="34" charset="0"/>
              <a:buChar char="•"/>
            </a:pPr>
            <a:r>
              <a:rPr lang="en-US" sz="1600" dirty="0" smtClean="0">
                <a:latin typeface="Cambria" pitchFamily="18" charset="0"/>
                <a:cs typeface="Times New Roman" pitchFamily="18" charset="0"/>
              </a:rPr>
              <a:t> Bank accounts of all </a:t>
            </a:r>
            <a:r>
              <a:rPr lang="en-US" sz="1600" b="1" dirty="0" smtClean="0">
                <a:latin typeface="Cambria" pitchFamily="18" charset="0"/>
                <a:cs typeface="Times New Roman" pitchFamily="18" charset="0"/>
              </a:rPr>
              <a:t>CMs &amp; MMs </a:t>
            </a:r>
            <a:r>
              <a:rPr lang="en-US" sz="1600" dirty="0" smtClean="0">
                <a:latin typeface="Cambria" pitchFamily="18" charset="0"/>
                <a:cs typeface="Times New Roman" pitchFamily="18" charset="0"/>
              </a:rPr>
              <a:t>will be adjusted </a:t>
            </a:r>
            <a:r>
              <a:rPr lang="en-US" sz="1600" b="1" dirty="0" smtClean="0">
                <a:latin typeface="Cambria" pitchFamily="18" charset="0"/>
                <a:cs typeface="Times New Roman" pitchFamily="18" charset="0"/>
              </a:rPr>
              <a:t>by adding/deducting daily profit and loss </a:t>
            </a:r>
            <a:r>
              <a:rPr lang="en-US" sz="1600" dirty="0" smtClean="0">
                <a:latin typeface="Cambria" pitchFamily="18" charset="0"/>
                <a:cs typeface="Times New Roman" pitchFamily="18" charset="0"/>
              </a:rPr>
              <a:t>calculated based on </a:t>
            </a:r>
            <a:r>
              <a:rPr lang="en-US" sz="1600" b="1" dirty="0" smtClean="0">
                <a:latin typeface="Cambria" pitchFamily="18" charset="0"/>
                <a:cs typeface="Times New Roman" pitchFamily="18" charset="0"/>
              </a:rPr>
              <a:t>daily settlement price</a:t>
            </a:r>
            <a:r>
              <a:rPr lang="en-US" sz="1600" dirty="0" smtClean="0">
                <a:latin typeface="Cambria" pitchFamily="18" charset="0"/>
                <a:cs typeface="Times New Roman" pitchFamily="18" charset="0"/>
              </a:rPr>
              <a:t>. </a:t>
            </a:r>
          </a:p>
        </p:txBody>
      </p:sp>
      <p:sp>
        <p:nvSpPr>
          <p:cNvPr id="12" name="Rectangle 11"/>
          <p:cNvSpPr/>
          <p:nvPr>
            <p:custDataLst>
              <p:tags r:id="rId5"/>
            </p:custDataLst>
          </p:nvPr>
        </p:nvSpPr>
        <p:spPr>
          <a:xfrm>
            <a:off x="7848600" y="5181600"/>
            <a:ext cx="1143000" cy="12192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8" name="Group 17"/>
          <p:cNvGrpSpPr/>
          <p:nvPr>
            <p:custDataLst>
              <p:tags r:id="rId6"/>
            </p:custDataLst>
          </p:nvPr>
        </p:nvGrpSpPr>
        <p:grpSpPr>
          <a:xfrm>
            <a:off x="4876800" y="5181600"/>
            <a:ext cx="2895600" cy="1449388"/>
            <a:chOff x="5181600" y="5181600"/>
            <a:chExt cx="2971800" cy="1449388"/>
          </a:xfrm>
        </p:grpSpPr>
        <p:sp>
          <p:nvSpPr>
            <p:cNvPr id="13" name="Rectangle 12"/>
            <p:cNvSpPr/>
            <p:nvPr/>
          </p:nvSpPr>
          <p:spPr>
            <a:xfrm>
              <a:off x="5181600" y="5181600"/>
              <a:ext cx="1905000" cy="12954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7162800" y="5181600"/>
              <a:ext cx="990600" cy="12954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6" name="Straight Connector 15"/>
            <p:cNvCxnSpPr/>
            <p:nvPr/>
          </p:nvCxnSpPr>
          <p:spPr>
            <a:xfrm>
              <a:off x="6096000" y="6629400"/>
              <a:ext cx="1524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5400000">
              <a:off x="6019006" y="6553200"/>
              <a:ext cx="152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rot="5400000">
              <a:off x="7543005" y="6552406"/>
              <a:ext cx="152400" cy="1588"/>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15" name="Picture 14" descr="new 2.gif"/>
          <p:cNvPicPr>
            <a:picLocks noChangeAspect="1"/>
          </p:cNvPicPr>
          <p:nvPr/>
        </p:nvPicPr>
        <p:blipFill>
          <a:blip r:embed="rId8" cstate="print"/>
          <a:stretch>
            <a:fillRect/>
          </a:stretch>
        </p:blipFill>
        <p:spPr>
          <a:xfrm>
            <a:off x="152400" y="2971800"/>
            <a:ext cx="8991600" cy="17324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18"/>
                                        </p:tgtEl>
                                      </p:cBhvr>
                                    </p:animEffect>
                                    <p:set>
                                      <p:cBhvr>
                                        <p:cTn id="18" dur="1" fill="hold">
                                          <p:stCondLst>
                                            <p:cond delay="1999"/>
                                          </p:stCondLst>
                                        </p:cTn>
                                        <p:tgtEl>
                                          <p:spTgt spid="1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12"/>
                                        </p:tgtEl>
                                      </p:cBhvr>
                                    </p:animEffect>
                                    <p:set>
                                      <p:cBhvr>
                                        <p:cTn id="21" dur="1" fill="hold">
                                          <p:stCondLst>
                                            <p:cond delay="1999"/>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rmAutofit/>
          </a:bodyPr>
          <a:lstStyle/>
          <a:p>
            <a:pPr algn="just"/>
            <a:r>
              <a:rPr lang="en-US" sz="2000" dirty="0" smtClean="0">
                <a:latin typeface="Cambria" pitchFamily="18" charset="0"/>
              </a:rPr>
              <a:t>All the floating P/L and financial adjustments are done on Mark to Market (MTM) basis i.e. </a:t>
            </a:r>
            <a:r>
              <a:rPr lang="en-US" sz="2000" b="1" dirty="0" smtClean="0">
                <a:latin typeface="Cambria" pitchFamily="18" charset="0"/>
              </a:rPr>
              <a:t>floating P/L along with settled positions’ P/L </a:t>
            </a:r>
            <a:r>
              <a:rPr lang="en-US" sz="2000" dirty="0" smtClean="0">
                <a:latin typeface="Cambria" pitchFamily="18" charset="0"/>
              </a:rPr>
              <a:t>will be realized in concerned accounts every trading day. In case of profit, one can use the earned profit even before closing the position also. Margin and Storage cost will also be transferred accordingly.</a:t>
            </a:r>
          </a:p>
          <a:p>
            <a:pPr algn="just">
              <a:buNone/>
            </a:pPr>
            <a:endParaRPr lang="en-US" sz="2000" dirty="0" smtClean="0">
              <a:latin typeface="Cambria" pitchFamily="18" charset="0"/>
            </a:endParaRPr>
          </a:p>
          <a:p>
            <a:pPr algn="just"/>
            <a:r>
              <a:rPr lang="en-US" sz="2000" dirty="0" smtClean="0">
                <a:latin typeface="Cambria" pitchFamily="18" charset="0"/>
              </a:rPr>
              <a:t>This practice </a:t>
            </a:r>
            <a:r>
              <a:rPr lang="en-US" sz="2000" b="1" dirty="0" smtClean="0">
                <a:latin typeface="Cambria" pitchFamily="18" charset="0"/>
              </a:rPr>
              <a:t>prevents accumulated dues </a:t>
            </a:r>
            <a:r>
              <a:rPr lang="en-US" sz="2000" dirty="0" smtClean="0">
                <a:latin typeface="Cambria" pitchFamily="18" charset="0"/>
              </a:rPr>
              <a:t>of any market participants to be forwarded to the next trading day.</a:t>
            </a:r>
          </a:p>
          <a:p>
            <a:pPr algn="just">
              <a:buNone/>
            </a:pPr>
            <a:endParaRPr lang="en-US" sz="2000" dirty="0">
              <a:latin typeface="Cambria" pitchFamily="18" charset="0"/>
            </a:endParaRPr>
          </a:p>
        </p:txBody>
      </p:sp>
      <p:sp>
        <p:nvSpPr>
          <p:cNvPr id="4" name="TextBox 3"/>
          <p:cNvSpPr txBox="1"/>
          <p:nvPr>
            <p:custDataLst>
              <p:tags r:id="rId3"/>
            </p:custDataLst>
          </p:nvPr>
        </p:nvSpPr>
        <p:spPr>
          <a:xfrm>
            <a:off x="381000" y="76200"/>
            <a:ext cx="8153400" cy="523220"/>
          </a:xfrm>
          <a:prstGeom prst="rect">
            <a:avLst/>
          </a:prstGeom>
          <a:noFill/>
        </p:spPr>
        <p:txBody>
          <a:bodyPr wrap="square" rtlCol="0">
            <a:spAutoFit/>
          </a:bodyPr>
          <a:lstStyle/>
          <a:p>
            <a:pPr algn="ctr"/>
            <a:r>
              <a:rPr lang="en-US" sz="2800" b="1" dirty="0" smtClean="0">
                <a:latin typeface="Cambria" pitchFamily="18" charset="0"/>
              </a:rPr>
              <a:t>Benefits </a:t>
            </a:r>
            <a:endParaRPr lang="en-US" sz="2800" b="1"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457200" lvl="1" algn="just">
              <a:buFont typeface="Arial" pitchFamily="34" charset="0"/>
              <a:buChar char="•"/>
            </a:pPr>
            <a:r>
              <a:rPr lang="en-US" sz="1600" dirty="0" smtClean="0">
                <a:latin typeface="Cambria" pitchFamily="18" charset="0"/>
                <a:cs typeface="Times New Roman" pitchFamily="18" charset="0"/>
              </a:rPr>
              <a:t>MM can show </a:t>
            </a:r>
            <a:r>
              <a:rPr lang="en-US" sz="1600" b="1" dirty="0" smtClean="0">
                <a:latin typeface="Cambria" pitchFamily="18" charset="0"/>
                <a:cs typeface="Times New Roman" pitchFamily="18" charset="0"/>
              </a:rPr>
              <a:t>any number of intentions </a:t>
            </a:r>
            <a:r>
              <a:rPr lang="en-US" sz="1600" dirty="0" smtClean="0">
                <a:latin typeface="Cambria" pitchFamily="18" charset="0"/>
                <a:cs typeface="Times New Roman" pitchFamily="18" charset="0"/>
              </a:rPr>
              <a:t>in </a:t>
            </a:r>
            <a:r>
              <a:rPr lang="en-US" sz="1600" b="1" dirty="0" smtClean="0">
                <a:latin typeface="Cambria" pitchFamily="18" charset="0"/>
                <a:cs typeface="Times New Roman" pitchFamily="18" charset="0"/>
              </a:rPr>
              <a:t>any contract </a:t>
            </a:r>
            <a:r>
              <a:rPr lang="en-US" sz="1600" dirty="0" smtClean="0">
                <a:latin typeface="Cambria" pitchFamily="18" charset="0"/>
                <a:cs typeface="Times New Roman" pitchFamily="18" charset="0"/>
              </a:rPr>
              <a:t>at </a:t>
            </a:r>
            <a:r>
              <a:rPr lang="en-US" sz="1600" b="1" dirty="0" smtClean="0">
                <a:latin typeface="Cambria" pitchFamily="18" charset="0"/>
                <a:cs typeface="Times New Roman" pitchFamily="18" charset="0"/>
              </a:rPr>
              <a:t>multiple times </a:t>
            </a:r>
            <a:r>
              <a:rPr lang="en-US" sz="1600" dirty="0" smtClean="0">
                <a:latin typeface="Cambria" pitchFamily="18" charset="0"/>
                <a:cs typeface="Times New Roman" pitchFamily="18" charset="0"/>
              </a:rPr>
              <a:t>regardless of available fund; but when these intentions are matched, </a:t>
            </a:r>
            <a:r>
              <a:rPr lang="en-US" sz="1600" b="1" dirty="0" smtClean="0">
                <a:latin typeface="Cambria" pitchFamily="18" charset="0"/>
                <a:cs typeface="Times New Roman" pitchFamily="18" charset="0"/>
              </a:rPr>
              <a:t>intentions with insufficient funds </a:t>
            </a:r>
            <a:r>
              <a:rPr lang="en-US" sz="1600" dirty="0" smtClean="0">
                <a:latin typeface="Cambria" pitchFamily="18" charset="0"/>
                <a:cs typeface="Times New Roman" pitchFamily="18" charset="0"/>
              </a:rPr>
              <a:t>can </a:t>
            </a:r>
            <a:r>
              <a:rPr lang="en-US" sz="1600" b="1" dirty="0" smtClean="0">
                <a:latin typeface="Cambria" pitchFamily="18" charset="0"/>
                <a:cs typeface="Times New Roman" pitchFamily="18" charset="0"/>
              </a:rPr>
              <a:t>also be matched </a:t>
            </a:r>
            <a:r>
              <a:rPr lang="en-US" sz="1600" dirty="0" smtClean="0">
                <a:latin typeface="Cambria" pitchFamily="18" charset="0"/>
                <a:cs typeface="Times New Roman" pitchFamily="18" charset="0"/>
              </a:rPr>
              <a:t>which will result in </a:t>
            </a:r>
            <a:r>
              <a:rPr lang="en-US" sz="1600" b="1" dirty="0" smtClean="0">
                <a:latin typeface="Cambria" pitchFamily="18" charset="0"/>
                <a:cs typeface="Times New Roman" pitchFamily="18" charset="0"/>
              </a:rPr>
              <a:t>cancellation of the remaining intentions </a:t>
            </a:r>
            <a:r>
              <a:rPr lang="en-US" sz="1600" dirty="0" smtClean="0">
                <a:latin typeface="Cambria" pitchFamily="18" charset="0"/>
                <a:cs typeface="Times New Roman" pitchFamily="18" charset="0"/>
              </a:rPr>
              <a:t>and </a:t>
            </a:r>
            <a:r>
              <a:rPr lang="en-US" sz="1600" b="1" dirty="0" smtClean="0">
                <a:latin typeface="Cambria" pitchFamily="18" charset="0"/>
                <a:cs typeface="Times New Roman" pitchFamily="18" charset="0"/>
              </a:rPr>
              <a:t>closing of open positions with insufficient funds</a:t>
            </a:r>
            <a:r>
              <a:rPr lang="en-US" sz="1600" dirty="0" smtClean="0">
                <a:latin typeface="Cambria" pitchFamily="18" charset="0"/>
                <a:cs typeface="Times New Roman" pitchFamily="18" charset="0"/>
              </a:rPr>
              <a:t>. Remaining intentions of concern side will be cancelled to make another MM’s price in priority and to close the positions initiated with insufficient funds. </a:t>
            </a:r>
          </a:p>
          <a:p>
            <a:pPr marL="457200" lvl="1" algn="just">
              <a:buFont typeface="Arial" pitchFamily="34" charset="0"/>
              <a:buChar char="•"/>
            </a:pPr>
            <a:endParaRPr lang="en-US" sz="1600" dirty="0" smtClean="0">
              <a:latin typeface="Cambria" pitchFamily="18" charset="0"/>
              <a:cs typeface="Times New Roman" pitchFamily="18" charset="0"/>
            </a:endParaRPr>
          </a:p>
          <a:p>
            <a:pPr marL="457200" lvl="1" algn="just">
              <a:buFont typeface="Arial" pitchFamily="34" charset="0"/>
              <a:buChar char="•"/>
            </a:pPr>
            <a:r>
              <a:rPr lang="en-US" sz="1600" dirty="0" smtClean="0">
                <a:latin typeface="Cambria" pitchFamily="18" charset="0"/>
                <a:cs typeface="Times New Roman" pitchFamily="18" charset="0"/>
              </a:rPr>
              <a:t>At the time of cancellation of remaining intentions of MM, intentions from both BID and ASK side will be cancelled for the particular contract except the opposite intentions of his open positions </a:t>
            </a:r>
            <a:r>
              <a:rPr lang="en-US" sz="1600" b="1" dirty="0" smtClean="0">
                <a:latin typeface="Cambria" pitchFamily="18" charset="0"/>
                <a:cs typeface="Times New Roman" pitchFamily="18" charset="0"/>
              </a:rPr>
              <a:t>[Excluding Open Positions of Self Trade]</a:t>
            </a:r>
            <a:r>
              <a:rPr lang="en-US" sz="1600" dirty="0" smtClean="0">
                <a:latin typeface="Cambria" pitchFamily="18" charset="0"/>
                <a:cs typeface="Times New Roman" pitchFamily="18" charset="0"/>
              </a:rPr>
              <a:t>, but the time priority will be changed to the current time.</a:t>
            </a:r>
          </a:p>
          <a:p>
            <a:pPr marL="457200" lvl="1" algn="just">
              <a:buNone/>
            </a:pPr>
            <a:endParaRPr lang="en-US" sz="1600" dirty="0" smtClean="0">
              <a:latin typeface="Cambria" pitchFamily="18" charset="0"/>
              <a:cs typeface="Times New Roman" pitchFamily="18" charset="0"/>
            </a:endParaRPr>
          </a:p>
          <a:p>
            <a:pPr marL="457200" lvl="1" algn="just">
              <a:buFont typeface="Arial" pitchFamily="34" charset="0"/>
              <a:buChar char="•"/>
            </a:pPr>
            <a:r>
              <a:rPr lang="en-US" sz="1600" dirty="0" smtClean="0">
                <a:latin typeface="Cambria" pitchFamily="18" charset="0"/>
                <a:cs typeface="Times New Roman" pitchFamily="18" charset="0"/>
              </a:rPr>
              <a:t>Clients’ orders will have </a:t>
            </a:r>
            <a:r>
              <a:rPr lang="en-US" sz="1600" b="1" dirty="0" smtClean="0">
                <a:latin typeface="Cambria" pitchFamily="18" charset="0"/>
                <a:cs typeface="Times New Roman" pitchFamily="18" charset="0"/>
              </a:rPr>
              <a:t>no effect </a:t>
            </a:r>
            <a:r>
              <a:rPr lang="en-US" sz="1600" dirty="0" smtClean="0">
                <a:latin typeface="Cambria" pitchFamily="18" charset="0"/>
                <a:cs typeface="Times New Roman" pitchFamily="18" charset="0"/>
              </a:rPr>
              <a:t>in the above process.</a:t>
            </a:r>
          </a:p>
          <a:p>
            <a:pPr marL="457200" lvl="1" algn="just">
              <a:buFont typeface="Arial" pitchFamily="34" charset="0"/>
              <a:buChar char="•"/>
            </a:pPr>
            <a:endParaRPr lang="en-US" sz="1600" dirty="0" smtClean="0">
              <a:latin typeface="Cambria" pitchFamily="18" charset="0"/>
              <a:cs typeface="Times New Roman" pitchFamily="18" charset="0"/>
            </a:endParaRPr>
          </a:p>
          <a:p>
            <a:pPr marL="457200" lvl="1" algn="just">
              <a:buFont typeface="Arial" pitchFamily="34" charset="0"/>
              <a:buChar char="•"/>
            </a:pPr>
            <a:r>
              <a:rPr lang="en-US" sz="1600" dirty="0" smtClean="0">
                <a:latin typeface="Cambria" pitchFamily="18" charset="0"/>
                <a:cs typeface="Times New Roman" pitchFamily="18" charset="0"/>
              </a:rPr>
              <a:t>The entire process will be done </a:t>
            </a:r>
            <a:r>
              <a:rPr lang="en-US" sz="1600" b="1" dirty="0" smtClean="0">
                <a:latin typeface="Cambria" pitchFamily="18" charset="0"/>
                <a:cs typeface="Times New Roman" pitchFamily="18" charset="0"/>
              </a:rPr>
              <a:t>immediately</a:t>
            </a:r>
            <a:r>
              <a:rPr lang="en-US" sz="1600" dirty="0" smtClean="0">
                <a:latin typeface="Cambria" pitchFamily="18" charset="0"/>
                <a:cs typeface="Times New Roman" pitchFamily="18" charset="0"/>
              </a:rPr>
              <a:t>.</a:t>
            </a:r>
          </a:p>
          <a:p>
            <a:pPr marL="457200" lvl="1" algn="just">
              <a:buFont typeface="Arial" pitchFamily="34" charset="0"/>
              <a:buChar char="•"/>
            </a:pPr>
            <a:endParaRPr lang="en-US" sz="1600" dirty="0" smtClean="0">
              <a:latin typeface="Cambria" pitchFamily="18" charset="0"/>
              <a:cs typeface="Times New Roman" pitchFamily="18" charset="0"/>
            </a:endParaRPr>
          </a:p>
        </p:txBody>
      </p:sp>
      <p:sp>
        <p:nvSpPr>
          <p:cNvPr id="4" name="TextBox 3"/>
          <p:cNvSpPr txBox="1"/>
          <p:nvPr>
            <p:custDataLst>
              <p:tags r:id="rId1"/>
            </p:custDataLst>
          </p:nvPr>
        </p:nvSpPr>
        <p:spPr>
          <a:xfrm>
            <a:off x="152400" y="-76200"/>
            <a:ext cx="8839200" cy="746358"/>
          </a:xfrm>
          <a:prstGeom prst="rect">
            <a:avLst/>
          </a:prstGeom>
          <a:noFill/>
        </p:spPr>
        <p:txBody>
          <a:bodyPr wrap="square" rtlCol="0">
            <a:spAutoFit/>
          </a:bodyPr>
          <a:lstStyle/>
          <a:p>
            <a:pPr algn="ctr"/>
            <a:r>
              <a:rPr lang="en-US" sz="3200" b="1" dirty="0" smtClean="0">
                <a:latin typeface="Cambria" pitchFamily="18" charset="0"/>
                <a:cs typeface="Times New Roman" pitchFamily="18" charset="0"/>
              </a:rPr>
              <a:t>Market </a:t>
            </a:r>
            <a:r>
              <a:rPr lang="en-US" sz="2800" b="1" dirty="0" smtClean="0">
                <a:latin typeface="Cambria" pitchFamily="18" charset="0"/>
                <a:cs typeface="Times New Roman" pitchFamily="18" charset="0"/>
              </a:rPr>
              <a:t>Mechanism</a:t>
            </a:r>
          </a:p>
          <a:p>
            <a:pPr algn="r"/>
            <a:r>
              <a:rPr lang="en-US" sz="1050" b="1" i="1" dirty="0" smtClean="0">
                <a:latin typeface="Times New Roman" pitchFamily="18" charset="0"/>
                <a:cs typeface="Times New Roman" pitchFamily="18" charset="0"/>
              </a:rPr>
              <a:t>-Incase of insufficient fund with MM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4.gif"/>
          <p:cNvPicPr>
            <a:picLocks noChangeAspect="1"/>
          </p:cNvPicPr>
          <p:nvPr/>
        </p:nvPicPr>
        <p:blipFill>
          <a:blip r:embed="rId6" cstate="print"/>
          <a:stretch>
            <a:fillRect/>
          </a:stretch>
        </p:blipFill>
        <p:spPr>
          <a:xfrm>
            <a:off x="5257800" y="2590800"/>
            <a:ext cx="3886200" cy="2362200"/>
          </a:xfrm>
          <a:prstGeom prst="rect">
            <a:avLst/>
          </a:prstGeom>
        </p:spPr>
      </p:pic>
      <p:pic>
        <p:nvPicPr>
          <p:cNvPr id="19" name="Picture 18" descr="5.gif"/>
          <p:cNvPicPr>
            <a:picLocks noChangeAspect="1"/>
          </p:cNvPicPr>
          <p:nvPr/>
        </p:nvPicPr>
        <p:blipFill>
          <a:blip r:embed="rId7" cstate="print"/>
          <a:stretch>
            <a:fillRect/>
          </a:stretch>
        </p:blipFill>
        <p:spPr>
          <a:xfrm>
            <a:off x="228600" y="5105400"/>
            <a:ext cx="8562975" cy="1143000"/>
          </a:xfrm>
          <a:prstGeom prst="rect">
            <a:avLst/>
          </a:prstGeom>
        </p:spPr>
      </p:pic>
      <p:pic>
        <p:nvPicPr>
          <p:cNvPr id="5" name="Content Placeholder 4" descr="6.gif"/>
          <p:cNvPicPr>
            <a:picLocks noGrp="1" noChangeAspect="1"/>
          </p:cNvPicPr>
          <p:nvPr>
            <p:ph idx="1"/>
          </p:nvPr>
        </p:nvPicPr>
        <p:blipFill>
          <a:blip r:embed="rId8" cstate="print"/>
          <a:stretch>
            <a:fillRect/>
          </a:stretch>
        </p:blipFill>
        <p:spPr>
          <a:xfrm>
            <a:off x="5238270" y="2590800"/>
            <a:ext cx="3905730" cy="2362200"/>
          </a:xfrm>
        </p:spPr>
      </p:pic>
      <p:sp>
        <p:nvSpPr>
          <p:cNvPr id="4" name="TextBox 3"/>
          <p:cNvSpPr txBox="1"/>
          <p:nvPr>
            <p:custDataLst>
              <p:tags r:id="rId1"/>
            </p:custDataLst>
          </p:nvPr>
        </p:nvSpPr>
        <p:spPr>
          <a:xfrm>
            <a:off x="152400" y="-76200"/>
            <a:ext cx="8839200" cy="746358"/>
          </a:xfrm>
          <a:prstGeom prst="rect">
            <a:avLst/>
          </a:prstGeom>
          <a:noFill/>
        </p:spPr>
        <p:txBody>
          <a:bodyPr wrap="square" rtlCol="0">
            <a:spAutoFit/>
          </a:bodyPr>
          <a:lstStyle/>
          <a:p>
            <a:pPr algn="ctr"/>
            <a:r>
              <a:rPr lang="en-US" sz="3200" b="1" dirty="0" smtClean="0">
                <a:latin typeface="Cambria" pitchFamily="18" charset="0"/>
                <a:cs typeface="Times New Roman" pitchFamily="18" charset="0"/>
              </a:rPr>
              <a:t>Market </a:t>
            </a:r>
            <a:r>
              <a:rPr lang="en-US" sz="2800" b="1" dirty="0" smtClean="0">
                <a:latin typeface="Cambria" pitchFamily="18" charset="0"/>
                <a:cs typeface="Times New Roman" pitchFamily="18" charset="0"/>
              </a:rPr>
              <a:t>Mechanism</a:t>
            </a:r>
          </a:p>
          <a:p>
            <a:pPr algn="r"/>
            <a:r>
              <a:rPr lang="en-US" sz="1050" b="1" i="1" dirty="0" smtClean="0">
                <a:latin typeface="Times New Roman" pitchFamily="18" charset="0"/>
                <a:cs typeface="Times New Roman" pitchFamily="18" charset="0"/>
              </a:rPr>
              <a:t>-Incase of insufficient fund with MM, Example</a:t>
            </a:r>
          </a:p>
        </p:txBody>
      </p:sp>
      <p:pic>
        <p:nvPicPr>
          <p:cNvPr id="10" name="Picture 9" descr="2.gif"/>
          <p:cNvPicPr>
            <a:picLocks noChangeAspect="1"/>
          </p:cNvPicPr>
          <p:nvPr/>
        </p:nvPicPr>
        <p:blipFill>
          <a:blip r:embed="rId9" cstate="print"/>
          <a:stretch>
            <a:fillRect/>
          </a:stretch>
        </p:blipFill>
        <p:spPr>
          <a:xfrm>
            <a:off x="5791200" y="685800"/>
            <a:ext cx="2819400" cy="1362075"/>
          </a:xfrm>
          <a:prstGeom prst="rect">
            <a:avLst/>
          </a:prstGeom>
        </p:spPr>
      </p:pic>
      <p:pic>
        <p:nvPicPr>
          <p:cNvPr id="11" name="Picture 10" descr="10.gif"/>
          <p:cNvPicPr>
            <a:picLocks noChangeAspect="1"/>
          </p:cNvPicPr>
          <p:nvPr/>
        </p:nvPicPr>
        <p:blipFill>
          <a:blip r:embed="rId10" cstate="print"/>
          <a:stretch>
            <a:fillRect/>
          </a:stretch>
        </p:blipFill>
        <p:spPr>
          <a:xfrm>
            <a:off x="5791200" y="685800"/>
            <a:ext cx="2819400" cy="1362075"/>
          </a:xfrm>
          <a:prstGeom prst="rect">
            <a:avLst/>
          </a:prstGeom>
        </p:spPr>
      </p:pic>
      <p:sp>
        <p:nvSpPr>
          <p:cNvPr id="12" name="TextBox 11"/>
          <p:cNvSpPr txBox="1"/>
          <p:nvPr/>
        </p:nvSpPr>
        <p:spPr>
          <a:xfrm>
            <a:off x="228600" y="762000"/>
            <a:ext cx="5105400" cy="4893647"/>
          </a:xfrm>
          <a:prstGeom prst="rect">
            <a:avLst/>
          </a:prstGeom>
          <a:noFill/>
        </p:spPr>
        <p:txBody>
          <a:bodyPr wrap="square" rtlCol="0">
            <a:spAutoFit/>
          </a:bodyPr>
          <a:lstStyle/>
          <a:p>
            <a:pPr algn="just">
              <a:buFont typeface="Arial" pitchFamily="34" charset="0"/>
              <a:buChar char="•"/>
            </a:pPr>
            <a:r>
              <a:rPr lang="en-US" sz="1200" dirty="0" smtClean="0"/>
              <a:t>  </a:t>
            </a:r>
            <a:r>
              <a:rPr lang="en-US" sz="1200" dirty="0" smtClean="0">
                <a:latin typeface="Cambria" pitchFamily="18" charset="0"/>
                <a:cs typeface="Times New Roman" pitchFamily="18" charset="0"/>
              </a:rPr>
              <a:t>In this example, </a:t>
            </a:r>
            <a:r>
              <a:rPr lang="en-US" sz="1200" b="1" dirty="0" smtClean="0">
                <a:latin typeface="Cambria" pitchFamily="18" charset="0"/>
                <a:cs typeface="Times New Roman" pitchFamily="18" charset="0"/>
              </a:rPr>
              <a:t>MM2 has sufficient funds only for 2 lots but has shown the intentions of 4 and its price is in priority.</a:t>
            </a: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r>
              <a:rPr lang="en-US" sz="1200" dirty="0" smtClean="0">
                <a:latin typeface="Cambria" pitchFamily="18" charset="0"/>
                <a:cs typeface="Times New Roman" pitchFamily="18" charset="0"/>
              </a:rPr>
              <a:t> In this case if the client takes 3 Buy Orders then initially all three orders of the Clients will be matched with MM2 and MM2 will have 4 BID and 1 ASK intentions in the first priority.</a:t>
            </a: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r>
              <a:rPr lang="en-US" sz="1200" dirty="0" smtClean="0">
                <a:latin typeface="Cambria" pitchFamily="18" charset="0"/>
                <a:cs typeface="Times New Roman" pitchFamily="18" charset="0"/>
              </a:rPr>
              <a:t>MM2 doesn't have sufficient funds for one  open position so that one open position should be liquidated  but to close that position MM2 itself is in priority.</a:t>
            </a: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r>
              <a:rPr lang="en-US" sz="1200" dirty="0" smtClean="0">
                <a:latin typeface="Cambria" pitchFamily="18" charset="0"/>
                <a:cs typeface="Times New Roman" pitchFamily="18" charset="0"/>
              </a:rPr>
              <a:t> So, the remaining 1 order will be canceled to give the priority to another MM.</a:t>
            </a: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r>
              <a:rPr lang="en-US" sz="1200" dirty="0" smtClean="0">
                <a:latin typeface="Cambria" pitchFamily="18" charset="0"/>
                <a:cs typeface="Times New Roman" pitchFamily="18" charset="0"/>
              </a:rPr>
              <a:t> Once another MM will get priority, the position with insufficient funds will be liquidated and the further risk and  benefits will be transferred to MM3 who is in the first priority thereafter.</a:t>
            </a: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r>
              <a:rPr lang="en-US" sz="1200" dirty="0" smtClean="0">
                <a:latin typeface="Cambria" pitchFamily="18" charset="0"/>
                <a:cs typeface="Times New Roman" pitchFamily="18" charset="0"/>
              </a:rPr>
              <a:t> At the time of cancellation of remaining intentions of MM, intentions from both BID &amp; ASK sides will be cancelled for the particular contract except the opposite intensions of his open positions </a:t>
            </a:r>
            <a:r>
              <a:rPr lang="en-US" sz="1200" b="1" dirty="0" smtClean="0">
                <a:latin typeface="Cambria" pitchFamily="18" charset="0"/>
                <a:cs typeface="Times New Roman" pitchFamily="18" charset="0"/>
              </a:rPr>
              <a:t>[Excluding Open Positions of Self Trade]</a:t>
            </a:r>
            <a:r>
              <a:rPr lang="en-US" sz="1200" dirty="0" smtClean="0">
                <a:latin typeface="Cambria" pitchFamily="18" charset="0"/>
                <a:cs typeface="Times New Roman" pitchFamily="18" charset="0"/>
              </a:rPr>
              <a:t>, But the time priority will be changed to the current time.</a:t>
            </a: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endParaRPr lang="en-US" sz="1200" dirty="0" smtClean="0">
              <a:latin typeface="Cambria" pitchFamily="18" charset="0"/>
              <a:cs typeface="Times New Roman" pitchFamily="18" charset="0"/>
            </a:endParaRPr>
          </a:p>
          <a:p>
            <a:pPr algn="just">
              <a:buFont typeface="Arial" pitchFamily="34" charset="0"/>
              <a:buChar char="•"/>
            </a:pPr>
            <a:endParaRPr lang="en-US" sz="1200" dirty="0"/>
          </a:p>
        </p:txBody>
      </p:sp>
      <p:graphicFrame>
        <p:nvGraphicFramePr>
          <p:cNvPr id="13" name="Table 12"/>
          <p:cNvGraphicFramePr>
            <a:graphicFrameLocks noGrp="1"/>
          </p:cNvGraphicFramePr>
          <p:nvPr>
            <p:custDataLst>
              <p:tags r:id="rId2"/>
            </p:custDataLst>
          </p:nvPr>
        </p:nvGraphicFramePr>
        <p:xfrm>
          <a:off x="5867400" y="2007870"/>
          <a:ext cx="2667000" cy="506730"/>
        </p:xfrm>
        <a:graphic>
          <a:graphicData uri="http://schemas.openxmlformats.org/drawingml/2006/table">
            <a:tbl>
              <a:tblPr firstRow="1" bandRow="1">
                <a:tableStyleId>{5C22544A-7EE6-4342-B048-85BDC9FD1C3A}</a:tableStyleId>
              </a:tblPr>
              <a:tblGrid>
                <a:gridCol w="1333500"/>
                <a:gridCol w="1333500"/>
              </a:tblGrid>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00B050"/>
                    </a:solidFill>
                  </a:tcPr>
                </a:tc>
              </a:tr>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sp>
        <p:nvSpPr>
          <p:cNvPr id="14" name="Rectangle 13"/>
          <p:cNvSpPr/>
          <p:nvPr/>
        </p:nvSpPr>
        <p:spPr>
          <a:xfrm>
            <a:off x="5334000" y="3276600"/>
            <a:ext cx="3733800" cy="3810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5" name="Table 14"/>
          <p:cNvGraphicFramePr>
            <a:graphicFrameLocks noGrp="1"/>
          </p:cNvGraphicFramePr>
          <p:nvPr>
            <p:custDataLst>
              <p:tags r:id="rId3"/>
            </p:custDataLst>
          </p:nvPr>
        </p:nvGraphicFramePr>
        <p:xfrm>
          <a:off x="5867400" y="1981200"/>
          <a:ext cx="2667000" cy="506730"/>
        </p:xfrm>
        <a:graphic>
          <a:graphicData uri="http://schemas.openxmlformats.org/drawingml/2006/table">
            <a:tbl>
              <a:tblPr firstRow="1" bandRow="1">
                <a:tableStyleId>{5C22544A-7EE6-4342-B048-85BDC9FD1C3A}</a:tableStyleId>
              </a:tblPr>
              <a:tblGrid>
                <a:gridCol w="1333500"/>
                <a:gridCol w="1333500"/>
              </a:tblGrid>
              <a:tr h="177165">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005828"/>
                    </a:solidFill>
                  </a:tcPr>
                </a:tc>
              </a:tr>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3</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sp>
        <p:nvSpPr>
          <p:cNvPr id="16" name="Rectangle 15"/>
          <p:cNvSpPr/>
          <p:nvPr/>
        </p:nvSpPr>
        <p:spPr>
          <a:xfrm>
            <a:off x="2667000" y="5791200"/>
            <a:ext cx="6096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7848600" y="3276600"/>
            <a:ext cx="6096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8" name="Table 17"/>
          <p:cNvGraphicFramePr>
            <a:graphicFrameLocks noGrp="1"/>
          </p:cNvGraphicFramePr>
          <p:nvPr>
            <p:custDataLst>
              <p:tags r:id="rId4"/>
            </p:custDataLst>
          </p:nvPr>
        </p:nvGraphicFramePr>
        <p:xfrm>
          <a:off x="5867400" y="2007870"/>
          <a:ext cx="2667000" cy="506730"/>
        </p:xfrm>
        <a:graphic>
          <a:graphicData uri="http://schemas.openxmlformats.org/drawingml/2006/table">
            <a:tbl>
              <a:tblPr firstRow="1" bandRow="1">
                <a:tableStyleId>{5C22544A-7EE6-4342-B048-85BDC9FD1C3A}</a:tableStyleId>
              </a:tblPr>
              <a:tblGrid>
                <a:gridCol w="1333500"/>
                <a:gridCol w="1333500"/>
              </a:tblGrid>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Sell</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2">
                        <a:lumMod val="60000"/>
                        <a:lumOff val="4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Buy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rgbClr val="00B050"/>
                    </a:solidFill>
                  </a:tcPr>
                </a:tc>
              </a:tr>
              <a:tr h="239191">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Qty.</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c>
                  <a:txBody>
                    <a:bodyPr/>
                    <a:lstStyle/>
                    <a:p>
                      <a:pPr algn="ctr" fontAlgn="ctr"/>
                      <a:r>
                        <a:rPr lang="en-US" sz="1600" b="1" i="0" u="none" strike="noStrike" dirty="0" smtClean="0">
                          <a:solidFill>
                            <a:srgbClr val="000000"/>
                          </a:solidFill>
                          <a:latin typeface="Times New Roman" pitchFamily="18" charset="0"/>
                          <a:cs typeface="Times New Roman" pitchFamily="18" charset="0"/>
                        </a:rPr>
                        <a:t>3</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solidFill>
                      <a:schemeClr val="accent1">
                        <a:lumMod val="20000"/>
                        <a:lumOff val="80000"/>
                      </a:schemeClr>
                    </a:solidFill>
                  </a:tcPr>
                </a:tc>
              </a:tr>
            </a:tbl>
          </a:graphicData>
        </a:graphic>
      </p:graphicFrame>
      <p:sp>
        <p:nvSpPr>
          <p:cNvPr id="21" name="Rectangle 20"/>
          <p:cNvSpPr/>
          <p:nvPr/>
        </p:nvSpPr>
        <p:spPr>
          <a:xfrm>
            <a:off x="5791200" y="3276600"/>
            <a:ext cx="6096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2" name="Picture 21" descr="1.gif"/>
          <p:cNvPicPr>
            <a:picLocks noChangeAspect="1"/>
          </p:cNvPicPr>
          <p:nvPr/>
        </p:nvPicPr>
        <p:blipFill>
          <a:blip r:embed="rId11" cstate="print"/>
          <a:stretch>
            <a:fillRect/>
          </a:stretch>
        </p:blipFill>
        <p:spPr>
          <a:xfrm>
            <a:off x="152400" y="4876800"/>
            <a:ext cx="8915400" cy="1822201"/>
          </a:xfrm>
          <a:prstGeom prst="rect">
            <a:avLst/>
          </a:prstGeom>
        </p:spPr>
      </p:pic>
      <p:pic>
        <p:nvPicPr>
          <p:cNvPr id="23" name="Picture 22" descr="new dd.gif"/>
          <p:cNvPicPr>
            <a:picLocks noChangeAspect="1"/>
          </p:cNvPicPr>
          <p:nvPr/>
        </p:nvPicPr>
        <p:blipFill>
          <a:blip r:embed="rId12" cstate="print"/>
          <a:stretch>
            <a:fillRect/>
          </a:stretch>
        </p:blipFill>
        <p:spPr>
          <a:xfrm>
            <a:off x="5257800" y="2514600"/>
            <a:ext cx="3886200" cy="2362200"/>
          </a:xfrm>
          <a:prstGeom prst="rect">
            <a:avLst/>
          </a:prstGeom>
        </p:spPr>
      </p:pic>
      <p:sp>
        <p:nvSpPr>
          <p:cNvPr id="24" name="Rectangle 23"/>
          <p:cNvSpPr/>
          <p:nvPr/>
        </p:nvSpPr>
        <p:spPr>
          <a:xfrm>
            <a:off x="5410200" y="3200400"/>
            <a:ext cx="17526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304800" y="5410200"/>
            <a:ext cx="73914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13"/>
                                        </p:tgtEl>
                                      </p:cBhvr>
                                    </p:animEffect>
                                    <p:set>
                                      <p:cBhvr>
                                        <p:cTn id="18" dur="1" fill="hold">
                                          <p:stCondLst>
                                            <p:cond delay="1999"/>
                                          </p:stCondLst>
                                        </p:cTn>
                                        <p:tgtEl>
                                          <p:spTgt spid="1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par>
                                <p:cTn id="22" presetID="10" presetClass="entr" presetSubtype="0" fill="hold" grpId="2"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2000"/>
                                        <p:tgtEl>
                                          <p:spTgt spid="12">
                                            <p:txEl>
                                              <p:pRg st="2" end="2"/>
                                            </p:txEl>
                                          </p:spTgt>
                                        </p:tgtEl>
                                      </p:cBhvr>
                                    </p:animEffect>
                                  </p:childTnLst>
                                </p:cTn>
                              </p:par>
                              <p:par>
                                <p:cTn id="28" presetID="11" presetClass="entr" presetSubtype="0" fill="hold" nodeType="withEffect">
                                  <p:stCondLst>
                                    <p:cond delay="0"/>
                                  </p:stCondLst>
                                  <p:childTnLst>
                                    <p:set>
                                      <p:cBhvr>
                                        <p:cTn id="29" dur="1000">
                                          <p:stCondLst>
                                            <p:cond delay="0"/>
                                          </p:stCondLst>
                                        </p:cTn>
                                        <p:tgtEl>
                                          <p:spTgt spid="15"/>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xit" presetSubtype="0" fill="hold" nodeType="withEffect">
                                  <p:stCondLst>
                                    <p:cond delay="0"/>
                                  </p:stCondLst>
                                  <p:childTnLst>
                                    <p:animEffect transition="out" filter="fade">
                                      <p:cBhvr>
                                        <p:cTn id="37" dur="2000"/>
                                        <p:tgtEl>
                                          <p:spTgt spid="15"/>
                                        </p:tgtEl>
                                      </p:cBhvr>
                                    </p:animEffect>
                                    <p:set>
                                      <p:cBhvr>
                                        <p:cTn id="38" dur="1" fill="hold">
                                          <p:stCondLst>
                                            <p:cond delay="19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childTnLst>
                                </p:cTn>
                              </p:par>
                              <p:par>
                                <p:cTn id="42" presetID="10" presetClass="entr" presetSubtype="0" fill="hold" grpId="3"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000"/>
                                        <p:tgtEl>
                                          <p:spTgt spid="17"/>
                                        </p:tgtEl>
                                      </p:cBhvr>
                                    </p:animEffect>
                                    <p:set>
                                      <p:cBhvr>
                                        <p:cTn id="55" dur="1" fill="hold">
                                          <p:stCondLst>
                                            <p:cond delay="1999"/>
                                          </p:stCondLst>
                                        </p:cTn>
                                        <p:tgtEl>
                                          <p:spTgt spid="1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21"/>
                                        </p:tgtEl>
                                      </p:cBhvr>
                                    </p:animEffect>
                                    <p:set>
                                      <p:cBhvr>
                                        <p:cTn id="58" dur="1" fill="hold">
                                          <p:stCondLst>
                                            <p:cond delay="1999"/>
                                          </p:stCondLst>
                                        </p:cTn>
                                        <p:tgtEl>
                                          <p:spTgt spid="21"/>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animEffect transition="in" filter="fade">
                                      <p:cBhvr>
                                        <p:cTn id="61" dur="2000"/>
                                        <p:tgtEl>
                                          <p:spTgt spid="12">
                                            <p:txEl>
                                              <p:pRg st="4" end="4"/>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000"/>
                                        <p:tgtEl>
                                          <p:spTgt spid="16"/>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2000"/>
                                        <p:tgtEl>
                                          <p:spTgt spid="16"/>
                                        </p:tgtEl>
                                      </p:cBhvr>
                                    </p:animEffect>
                                    <p:set>
                                      <p:cBhvr>
                                        <p:cTn id="72" dur="1" fill="hold">
                                          <p:stCondLst>
                                            <p:cond delay="1999"/>
                                          </p:stCondLst>
                                        </p:cTn>
                                        <p:tgtEl>
                                          <p:spTgt spid="16"/>
                                        </p:tgtEl>
                                        <p:attrNameLst>
                                          <p:attrName>style.visibility</p:attrName>
                                        </p:attrNameLst>
                                      </p:cBhvr>
                                      <p:to>
                                        <p:strVal val="hidden"/>
                                      </p:to>
                                    </p:set>
                                  </p:childTnLst>
                                </p:cTn>
                              </p:par>
                              <p:par>
                                <p:cTn id="73" presetID="10" presetClass="exit" presetSubtype="0" fill="hold" grpId="3" nodeType="withEffect">
                                  <p:stCondLst>
                                    <p:cond delay="0"/>
                                  </p:stCondLst>
                                  <p:childTnLst>
                                    <p:animEffect transition="out" filter="fade">
                                      <p:cBhvr>
                                        <p:cTn id="74" dur="2000"/>
                                        <p:tgtEl>
                                          <p:spTgt spid="14"/>
                                        </p:tgtEl>
                                      </p:cBhvr>
                                    </p:animEffect>
                                    <p:set>
                                      <p:cBhvr>
                                        <p:cTn id="75" dur="1" fill="hold">
                                          <p:stCondLst>
                                            <p:cond delay="1999"/>
                                          </p:stCondLst>
                                        </p:cTn>
                                        <p:tgtEl>
                                          <p:spTgt spid="14"/>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2">
                                            <p:txEl>
                                              <p:pRg st="6" end="6"/>
                                            </p:txEl>
                                          </p:spTgt>
                                        </p:tgtEl>
                                        <p:attrNameLst>
                                          <p:attrName>style.visibility</p:attrName>
                                        </p:attrNameLst>
                                      </p:cBhvr>
                                      <p:to>
                                        <p:strVal val="visible"/>
                                      </p:to>
                                    </p:set>
                                    <p:animEffect transition="in" filter="fade">
                                      <p:cBhvr>
                                        <p:cTn id="78" dur="2000"/>
                                        <p:tgtEl>
                                          <p:spTgt spid="12">
                                            <p:txEl>
                                              <p:pRg st="6" end="6"/>
                                            </p:txEl>
                                          </p:spTgt>
                                        </p:tgtEl>
                                      </p:cBhvr>
                                    </p:animEffect>
                                  </p:childTnLst>
                                </p:cTn>
                              </p:par>
                              <p:par>
                                <p:cTn id="79" presetID="10" presetClass="entr" presetSubtype="0" fill="hold" grpId="4"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2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5" nodeType="clickEffect">
                                  <p:stCondLst>
                                    <p:cond delay="0"/>
                                  </p:stCondLst>
                                  <p:childTnLst>
                                    <p:animEffect transition="out" filter="fade">
                                      <p:cBhvr>
                                        <p:cTn id="85" dur="2000"/>
                                        <p:tgtEl>
                                          <p:spTgt spid="17"/>
                                        </p:tgtEl>
                                      </p:cBhvr>
                                    </p:animEffect>
                                    <p:set>
                                      <p:cBhvr>
                                        <p:cTn id="86" dur="1" fill="hold">
                                          <p:stCondLst>
                                            <p:cond delay="1999"/>
                                          </p:stCondLst>
                                        </p:cTn>
                                        <p:tgtEl>
                                          <p:spTgt spid="1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000"/>
                                        <p:tgtEl>
                                          <p:spTgt spid="19"/>
                                        </p:tgtEl>
                                      </p:cBhvr>
                                    </p:animEffect>
                                    <p:set>
                                      <p:cBhvr>
                                        <p:cTn id="89" dur="1" fill="hold">
                                          <p:stCondLst>
                                            <p:cond delay="1999"/>
                                          </p:stCondLst>
                                        </p:cTn>
                                        <p:tgtEl>
                                          <p:spTgt spid="19"/>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12">
                                            <p:txEl>
                                              <p:pRg st="8" end="8"/>
                                            </p:txEl>
                                          </p:spTgt>
                                        </p:tgtEl>
                                        <p:attrNameLst>
                                          <p:attrName>style.visibility</p:attrName>
                                        </p:attrNameLst>
                                      </p:cBhvr>
                                      <p:to>
                                        <p:strVal val="visible"/>
                                      </p:to>
                                    </p:set>
                                    <p:animEffect transition="in" filter="fade">
                                      <p:cBhvr>
                                        <p:cTn id="92" dur="2000"/>
                                        <p:tgtEl>
                                          <p:spTgt spid="12">
                                            <p:txEl>
                                              <p:pRg st="8" end="8"/>
                                            </p:txEl>
                                          </p:spTgt>
                                        </p:tgtEl>
                                      </p:cBhvr>
                                    </p:animEffect>
                                  </p:childTnLst>
                                </p:cTn>
                              </p:par>
                              <p:par>
                                <p:cTn id="93" presetID="10" presetClass="exit" presetSubtype="0" fill="hold" nodeType="withEffect">
                                  <p:stCondLst>
                                    <p:cond delay="0"/>
                                  </p:stCondLst>
                                  <p:childTnLst>
                                    <p:animEffect transition="out" filter="fade">
                                      <p:cBhvr>
                                        <p:cTn id="94" dur="2000"/>
                                        <p:tgtEl>
                                          <p:spTgt spid="11"/>
                                        </p:tgtEl>
                                      </p:cBhvr>
                                    </p:animEffect>
                                    <p:set>
                                      <p:cBhvr>
                                        <p:cTn id="95" dur="1" fill="hold">
                                          <p:stCondLst>
                                            <p:cond delay="1999"/>
                                          </p:stCondLst>
                                        </p:cTn>
                                        <p:tgtEl>
                                          <p:spTgt spid="11"/>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2000"/>
                                        <p:tgtEl>
                                          <p:spTgt spid="10"/>
                                        </p:tgtEl>
                                      </p:cBhvr>
                                    </p:animEffect>
                                  </p:childTnLst>
                                </p:cTn>
                              </p:par>
                              <p:par>
                                <p:cTn id="99" presetID="10" presetClass="entr" presetSubtype="0" fill="hold"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2000"/>
                                        <p:tgtEl>
                                          <p:spTgt spid="22"/>
                                        </p:tgtEl>
                                      </p:cBhvr>
                                    </p:animEffect>
                                  </p:childTnLst>
                                </p:cTn>
                              </p:par>
                              <p:par>
                                <p:cTn id="102" presetID="10" presetClass="entr" presetSubtype="0"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20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2">
                                            <p:txEl>
                                              <p:pRg st="10" end="10"/>
                                            </p:txEl>
                                          </p:spTgt>
                                        </p:tgtEl>
                                        <p:attrNameLst>
                                          <p:attrName>style.visibility</p:attrName>
                                        </p:attrNameLst>
                                      </p:cBhvr>
                                      <p:to>
                                        <p:strVal val="visible"/>
                                      </p:to>
                                    </p:set>
                                    <p:animEffect transition="in" filter="fade">
                                      <p:cBhvr>
                                        <p:cTn id="109" dur="2000"/>
                                        <p:tgtEl>
                                          <p:spTgt spid="12">
                                            <p:txEl>
                                              <p:pRg st="10" end="1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2000"/>
                                        <p:tgtEl>
                                          <p:spTgt spid="2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6" grpId="0" animBg="1"/>
      <p:bldP spid="16" grpId="1" animBg="1"/>
      <p:bldP spid="17" grpId="0" animBg="1"/>
      <p:bldP spid="17" grpId="1" animBg="1"/>
      <p:bldP spid="17" grpId="2" animBg="1"/>
      <p:bldP spid="17" grpId="3" animBg="1"/>
      <p:bldP spid="17" grpId="4" animBg="1"/>
      <p:bldP spid="17" grpId="5" animBg="1"/>
      <p:bldP spid="21" grpId="0" animBg="1"/>
      <p:bldP spid="21" grpId="1"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custDataLst>
              <p:tags r:id="rId2"/>
            </p:custDataLst>
          </p:nvPr>
        </p:nvSpPr>
        <p:spPr>
          <a:xfrm>
            <a:off x="152400" y="0"/>
            <a:ext cx="8839200" cy="684803"/>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50" b="1" i="1" dirty="0" smtClean="0">
                <a:latin typeface="Times New Roman" pitchFamily="18" charset="0"/>
                <a:cs typeface="Times New Roman" pitchFamily="18" charset="0"/>
              </a:rPr>
              <a:t>-Liquidation is based on FIFO method</a:t>
            </a:r>
          </a:p>
        </p:txBody>
      </p:sp>
      <p:sp>
        <p:nvSpPr>
          <p:cNvPr id="22" name="Rectangle 1"/>
          <p:cNvSpPr>
            <a:spLocks noChangeArrowheads="1"/>
          </p:cNvSpPr>
          <p:nvPr>
            <p:custDataLst>
              <p:tags r:id="rId3"/>
            </p:custDataLst>
          </p:nvPr>
        </p:nvSpPr>
        <p:spPr bwMode="auto">
          <a:xfrm>
            <a:off x="381000" y="952143"/>
            <a:ext cx="8077200" cy="20544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500" b="1" u="none" strike="noStrike" cap="none" normalizeH="0" baseline="0" dirty="0" smtClean="0">
                <a:ln>
                  <a:noFill/>
                </a:ln>
                <a:effectLst/>
                <a:latin typeface="Cambria" pitchFamily="18" charset="0"/>
                <a:ea typeface="Calibri" pitchFamily="34" charset="0"/>
                <a:cs typeface="Times New Roman" pitchFamily="18" charset="0"/>
              </a:rPr>
              <a:t> Liquidation is based on FIFO method,</a:t>
            </a:r>
            <a:endParaRPr kumimoji="0" lang="en-US" sz="1500" b="1" u="none" strike="noStrike" cap="none" normalizeH="0" baseline="0" dirty="0" smtClean="0">
              <a:ln>
                <a:noFill/>
              </a:ln>
              <a:effectLst/>
              <a:latin typeface="Cambria"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500" u="none" strike="noStrike" cap="none" normalizeH="0" baseline="0" dirty="0" smtClean="0">
                <a:ln>
                  <a:noFill/>
                </a:ln>
                <a:effectLst/>
                <a:latin typeface="Cambria" pitchFamily="18" charset="0"/>
                <a:ea typeface="Calibri" pitchFamily="34" charset="0"/>
                <a:cs typeface="Times New Roman" pitchFamily="18" charset="0"/>
              </a:rPr>
              <a:t>	</a:t>
            </a:r>
            <a:endParaRPr kumimoji="0" lang="en-US" sz="1500" u="none" strike="noStrike" cap="none" normalizeH="0" baseline="0" dirty="0" smtClean="0">
              <a:ln>
                <a:noFill/>
              </a:ln>
              <a:effectLst/>
              <a:latin typeface="Cambria" pitchFamily="18" charset="0"/>
              <a:cs typeface="Times New Roman" pitchFamily="18" charset="0"/>
            </a:endParaRPr>
          </a:p>
          <a:p>
            <a:pPr lvl="1" algn="just" eaLnBrk="0" fontAlgn="base" hangingPunct="0">
              <a:lnSpc>
                <a:spcPct val="150000"/>
              </a:lnSpc>
              <a:spcBef>
                <a:spcPct val="0"/>
              </a:spcBef>
              <a:spcAft>
                <a:spcPct val="0"/>
              </a:spcAft>
              <a:buFont typeface="Arial" pitchFamily="34" charset="0"/>
              <a:buChar char="•"/>
            </a:pPr>
            <a:r>
              <a:rPr kumimoji="0" lang="en-US" sz="1500" u="none" strike="noStrike" cap="none" normalizeH="0" baseline="0" dirty="0" smtClean="0">
                <a:ln>
                  <a:noFill/>
                </a:ln>
                <a:effectLst/>
                <a:latin typeface="Cambria" pitchFamily="18" charset="0"/>
                <a:ea typeface="Calibri" pitchFamily="34" charset="0"/>
                <a:cs typeface="Times New Roman" pitchFamily="18" charset="0"/>
              </a:rPr>
              <a:t> For example, if a MM has two open Buy positions</a:t>
            </a:r>
            <a:r>
              <a:rPr kumimoji="0" lang="en-US" sz="1500" u="none" strike="noStrike" cap="none" normalizeH="0" dirty="0" smtClean="0">
                <a:ln>
                  <a:noFill/>
                </a:ln>
                <a:effectLst/>
                <a:latin typeface="Cambria" pitchFamily="18" charset="0"/>
                <a:ea typeface="Calibri" pitchFamily="34" charset="0"/>
                <a:cs typeface="Times New Roman" pitchFamily="18" charset="0"/>
              </a:rPr>
              <a:t> </a:t>
            </a:r>
            <a:r>
              <a:rPr lang="en-US" sz="1500" dirty="0" smtClean="0">
                <a:latin typeface="Cambria" pitchFamily="18" charset="0"/>
                <a:ea typeface="Calibri" pitchFamily="34" charset="0"/>
                <a:cs typeface="Times New Roman" pitchFamily="18" charset="0"/>
              </a:rPr>
              <a:t>&amp; </a:t>
            </a:r>
            <a:r>
              <a:rPr kumimoji="0" lang="en-US" sz="1500" u="none" strike="noStrike" cap="none" normalizeH="0" baseline="0" dirty="0" smtClean="0">
                <a:ln>
                  <a:noFill/>
                </a:ln>
                <a:effectLst/>
                <a:latin typeface="Cambria" pitchFamily="18" charset="0"/>
                <a:ea typeface="Calibri" pitchFamily="34" charset="0"/>
                <a:cs typeface="Times New Roman" pitchFamily="18" charset="0"/>
              </a:rPr>
              <a:t>any client places</a:t>
            </a:r>
            <a:r>
              <a:rPr kumimoji="0" lang="en-US" sz="1500" u="none" strike="noStrike" cap="none" normalizeH="0" dirty="0" smtClean="0">
                <a:ln>
                  <a:noFill/>
                </a:ln>
                <a:effectLst/>
                <a:latin typeface="Cambria" pitchFamily="18" charset="0"/>
                <a:ea typeface="Calibri" pitchFamily="34" charset="0"/>
                <a:cs typeface="Times New Roman" pitchFamily="18" charset="0"/>
              </a:rPr>
              <a:t> </a:t>
            </a:r>
            <a:r>
              <a:rPr kumimoji="0" lang="en-US" sz="1500" u="none" strike="noStrike" cap="none" normalizeH="0" baseline="0" dirty="0" smtClean="0">
                <a:ln>
                  <a:noFill/>
                </a:ln>
                <a:effectLst/>
                <a:latin typeface="Cambria" pitchFamily="18" charset="0"/>
                <a:ea typeface="Calibri" pitchFamily="34" charset="0"/>
                <a:cs typeface="Times New Roman" pitchFamily="18" charset="0"/>
              </a:rPr>
              <a:t>a </a:t>
            </a:r>
            <a:r>
              <a:rPr kumimoji="0" lang="en-US" sz="1500" b="1" u="none" strike="noStrike" cap="none" normalizeH="0" baseline="0" dirty="0" smtClean="0">
                <a:ln>
                  <a:noFill/>
                </a:ln>
                <a:effectLst/>
                <a:latin typeface="Cambria" pitchFamily="18" charset="0"/>
                <a:ea typeface="Calibri" pitchFamily="34" charset="0"/>
                <a:cs typeface="Times New Roman" pitchFamily="18" charset="0"/>
              </a:rPr>
              <a:t>Buy </a:t>
            </a:r>
            <a:r>
              <a:rPr lang="en-US" sz="1500" b="1" dirty="0" smtClean="0">
                <a:latin typeface="Cambria" pitchFamily="18" charset="0"/>
                <a:ea typeface="Calibri" pitchFamily="34" charset="0"/>
                <a:cs typeface="Times New Roman" pitchFamily="18" charset="0"/>
              </a:rPr>
              <a:t> order</a:t>
            </a:r>
            <a:r>
              <a:rPr kumimoji="0" lang="en-US" sz="1500" b="1" u="none" strike="noStrike" cap="none" normalizeH="0" baseline="0" dirty="0" smtClean="0">
                <a:ln>
                  <a:noFill/>
                </a:ln>
                <a:effectLst/>
                <a:latin typeface="Cambria" pitchFamily="18" charset="0"/>
                <a:ea typeface="Calibri" pitchFamily="34" charset="0"/>
                <a:cs typeface="Times New Roman" pitchFamily="18" charset="0"/>
              </a:rPr>
              <a:t> </a:t>
            </a:r>
            <a:r>
              <a:rPr lang="en-US" sz="1500" b="1" dirty="0" smtClean="0">
                <a:latin typeface="Cambria" pitchFamily="18" charset="0"/>
                <a:ea typeface="Calibri" pitchFamily="34" charset="0"/>
                <a:cs typeface="Times New Roman" pitchFamily="18" charset="0"/>
              </a:rPr>
              <a:t> under same MM a/c </a:t>
            </a:r>
            <a:r>
              <a:rPr lang="en-US" sz="1500" dirty="0" smtClean="0">
                <a:latin typeface="Cambria" pitchFamily="18" charset="0"/>
                <a:ea typeface="Calibri" pitchFamily="34" charset="0"/>
                <a:cs typeface="Times New Roman" pitchFamily="18" charset="0"/>
              </a:rPr>
              <a:t>, which means a Sell position to that MM, then</a:t>
            </a:r>
            <a:r>
              <a:rPr kumimoji="0" lang="en-US" sz="1500" u="none" strike="noStrike" cap="none" normalizeH="0" baseline="0" dirty="0" smtClean="0">
                <a:ln>
                  <a:noFill/>
                </a:ln>
                <a:effectLst/>
                <a:latin typeface="Cambria" pitchFamily="18" charset="0"/>
                <a:ea typeface="Calibri" pitchFamily="34" charset="0"/>
                <a:cs typeface="Times New Roman" pitchFamily="18" charset="0"/>
              </a:rPr>
              <a:t> </a:t>
            </a:r>
            <a:r>
              <a:rPr kumimoji="0" lang="en-US" sz="1500" b="1" u="none" strike="noStrike" cap="none" normalizeH="0" baseline="0" dirty="0" smtClean="0">
                <a:ln>
                  <a:noFill/>
                </a:ln>
                <a:effectLst/>
                <a:latin typeface="Cambria" pitchFamily="18" charset="0"/>
                <a:ea typeface="Calibri" pitchFamily="34" charset="0"/>
                <a:cs typeface="Times New Roman" pitchFamily="18" charset="0"/>
              </a:rPr>
              <a:t>first Buy open position</a:t>
            </a:r>
            <a:r>
              <a:rPr kumimoji="0" lang="en-US" sz="1500" b="1" u="none" strike="noStrike" cap="none" normalizeH="0" dirty="0" smtClean="0">
                <a:ln>
                  <a:noFill/>
                </a:ln>
                <a:effectLst/>
                <a:latin typeface="Cambria" pitchFamily="18" charset="0"/>
                <a:ea typeface="Calibri" pitchFamily="34" charset="0"/>
                <a:cs typeface="Times New Roman" pitchFamily="18" charset="0"/>
              </a:rPr>
              <a:t> </a:t>
            </a:r>
            <a:r>
              <a:rPr kumimoji="0" lang="en-US" sz="1500" b="1" u="none" strike="noStrike" cap="none" normalizeH="0" baseline="0" dirty="0" smtClean="0">
                <a:ln>
                  <a:noFill/>
                </a:ln>
                <a:effectLst/>
                <a:latin typeface="Cambria" pitchFamily="18" charset="0"/>
                <a:ea typeface="Calibri" pitchFamily="34" charset="0"/>
                <a:cs typeface="Times New Roman" pitchFamily="18" charset="0"/>
              </a:rPr>
              <a:t>get liquidated </a:t>
            </a:r>
            <a:r>
              <a:rPr kumimoji="0" lang="en-US" sz="1500" u="none" strike="noStrike" cap="none" normalizeH="0" baseline="0" dirty="0" smtClean="0">
                <a:ln>
                  <a:noFill/>
                </a:ln>
                <a:effectLst/>
                <a:latin typeface="Cambria" pitchFamily="18" charset="0"/>
                <a:ea typeface="Calibri" pitchFamily="34" charset="0"/>
                <a:cs typeface="Times New Roman" pitchFamily="18" charset="0"/>
              </a:rPr>
              <a:t>and Profit and Loss will</a:t>
            </a:r>
            <a:r>
              <a:rPr kumimoji="0" lang="en-US" sz="1500" u="none" strike="noStrike" cap="none" normalizeH="0" dirty="0" smtClean="0">
                <a:ln>
                  <a:noFill/>
                </a:ln>
                <a:effectLst/>
                <a:latin typeface="Cambria" pitchFamily="18" charset="0"/>
                <a:ea typeface="Calibri" pitchFamily="34" charset="0"/>
                <a:cs typeface="Times New Roman" pitchFamily="18" charset="0"/>
              </a:rPr>
              <a:t> be booked accordingly</a:t>
            </a:r>
            <a:r>
              <a:rPr lang="en-US" sz="1500" dirty="0" smtClean="0">
                <a:latin typeface="Cambria" pitchFamily="18" charset="0"/>
                <a:ea typeface="Calibri" pitchFamily="34" charset="0"/>
                <a:cs typeface="Times New Roman" pitchFamily="18" charset="0"/>
              </a:rPr>
              <a:t> &amp; </a:t>
            </a:r>
            <a:r>
              <a:rPr lang="en-US" sz="1500" b="1" dirty="0" smtClean="0">
                <a:latin typeface="Cambria" pitchFamily="18" charset="0"/>
                <a:ea typeface="Calibri" pitchFamily="34" charset="0"/>
                <a:cs typeface="Times New Roman" pitchFamily="18" charset="0"/>
              </a:rPr>
              <a:t>margin becomes free </a:t>
            </a:r>
            <a:r>
              <a:rPr lang="en-US" sz="1500" dirty="0" smtClean="0">
                <a:latin typeface="Cambria" pitchFamily="18" charset="0"/>
                <a:ea typeface="Calibri" pitchFamily="34" charset="0"/>
                <a:cs typeface="Times New Roman" pitchFamily="18" charset="0"/>
              </a:rPr>
              <a:t>for the liquidated positions.</a:t>
            </a:r>
            <a:endParaRPr kumimoji="0" lang="en-US" sz="1500" u="none" strike="noStrike" cap="none" normalizeH="0" baseline="0" dirty="0" smtClean="0">
              <a:ln>
                <a:noFill/>
              </a:ln>
              <a:effectLst/>
              <a:latin typeface="Cambria" pitchFamily="18" charset="0"/>
              <a:ea typeface="Calibri" pitchFamily="34" charset="0"/>
              <a:cs typeface="Times New Roman" pitchFamily="18" charset="0"/>
            </a:endParaRPr>
          </a:p>
        </p:txBody>
      </p:sp>
      <p:pic>
        <p:nvPicPr>
          <p:cNvPr id="33" name="Picture 32" descr="17.gif"/>
          <p:cNvPicPr>
            <a:picLocks noChangeAspect="1"/>
          </p:cNvPicPr>
          <p:nvPr>
            <p:custDataLst>
              <p:tags r:id="rId4"/>
            </p:custDataLst>
          </p:nvPr>
        </p:nvPicPr>
        <p:blipFill>
          <a:blip r:embed="rId11" cstate="print"/>
          <a:stretch>
            <a:fillRect/>
          </a:stretch>
        </p:blipFill>
        <p:spPr>
          <a:xfrm>
            <a:off x="762000" y="3381375"/>
            <a:ext cx="7467600" cy="1190625"/>
          </a:xfrm>
          <a:prstGeom prst="rect">
            <a:avLst/>
          </a:prstGeom>
        </p:spPr>
      </p:pic>
      <p:pic>
        <p:nvPicPr>
          <p:cNvPr id="34" name="Picture 33" descr="18.gif"/>
          <p:cNvPicPr>
            <a:picLocks noChangeAspect="1"/>
          </p:cNvPicPr>
          <p:nvPr>
            <p:custDataLst>
              <p:tags r:id="rId5"/>
            </p:custDataLst>
          </p:nvPr>
        </p:nvPicPr>
        <p:blipFill>
          <a:blip r:embed="rId12" cstate="print"/>
          <a:stretch>
            <a:fillRect/>
          </a:stretch>
        </p:blipFill>
        <p:spPr>
          <a:xfrm>
            <a:off x="762000" y="4981575"/>
            <a:ext cx="7467600" cy="1190625"/>
          </a:xfrm>
          <a:prstGeom prst="rect">
            <a:avLst/>
          </a:prstGeom>
        </p:spPr>
      </p:pic>
      <p:pic>
        <p:nvPicPr>
          <p:cNvPr id="35" name="Picture 34" descr="19.gif"/>
          <p:cNvPicPr>
            <a:picLocks noChangeAspect="1"/>
          </p:cNvPicPr>
          <p:nvPr>
            <p:custDataLst>
              <p:tags r:id="rId6"/>
            </p:custDataLst>
          </p:nvPr>
        </p:nvPicPr>
        <p:blipFill>
          <a:blip r:embed="rId13" cstate="print"/>
          <a:stretch>
            <a:fillRect/>
          </a:stretch>
        </p:blipFill>
        <p:spPr>
          <a:xfrm>
            <a:off x="609600" y="3903345"/>
            <a:ext cx="7467600" cy="866775"/>
          </a:xfrm>
          <a:prstGeom prst="rect">
            <a:avLst/>
          </a:prstGeom>
        </p:spPr>
      </p:pic>
      <p:sp>
        <p:nvSpPr>
          <p:cNvPr id="12" name="Rectangle 11"/>
          <p:cNvSpPr/>
          <p:nvPr>
            <p:custDataLst>
              <p:tags r:id="rId7"/>
            </p:custDataLst>
          </p:nvPr>
        </p:nvSpPr>
        <p:spPr>
          <a:xfrm>
            <a:off x="838200" y="3505200"/>
            <a:ext cx="7315200" cy="9144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43" name="Group 42"/>
          <p:cNvGrpSpPr/>
          <p:nvPr>
            <p:custDataLst>
              <p:tags r:id="rId8"/>
            </p:custDataLst>
          </p:nvPr>
        </p:nvGrpSpPr>
        <p:grpSpPr>
          <a:xfrm>
            <a:off x="838200" y="3810000"/>
            <a:ext cx="7469188" cy="1905000"/>
            <a:chOff x="838200" y="3733800"/>
            <a:chExt cx="7469188" cy="1905000"/>
          </a:xfrm>
        </p:grpSpPr>
        <p:cxnSp>
          <p:nvCxnSpPr>
            <p:cNvPr id="27" name="Straight Connector 26"/>
            <p:cNvCxnSpPr/>
            <p:nvPr/>
          </p:nvCxnSpPr>
          <p:spPr>
            <a:xfrm rot="5400000">
              <a:off x="7506494" y="4685506"/>
              <a:ext cx="16002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5" name="Rectangle 14"/>
            <p:cNvSpPr/>
            <p:nvPr/>
          </p:nvSpPr>
          <p:spPr>
            <a:xfrm>
              <a:off x="838200" y="3733800"/>
              <a:ext cx="73152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990600" y="5334000"/>
              <a:ext cx="71628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8" name="Straight Connector 37"/>
            <p:cNvCxnSpPr>
              <a:stCxn id="15" idx="3"/>
            </p:cNvCxnSpPr>
            <p:nvPr/>
          </p:nvCxnSpPr>
          <p:spPr>
            <a:xfrm>
              <a:off x="8153400" y="3886200"/>
              <a:ext cx="152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8153400" y="5484812"/>
              <a:ext cx="152400" cy="1588"/>
            </a:xfrm>
            <a:prstGeom prst="line">
              <a:avLst/>
            </a:prstGeom>
          </p:spPr>
          <p:style>
            <a:lnRef idx="2">
              <a:schemeClr val="accent2"/>
            </a:lnRef>
            <a:fillRef idx="0">
              <a:schemeClr val="accent2"/>
            </a:fillRef>
            <a:effectRef idx="1">
              <a:schemeClr val="accent2"/>
            </a:effectRef>
            <a:fontRef idx="minor">
              <a:schemeClr val="tx1"/>
            </a:fontRef>
          </p:style>
        </p:cxnSp>
      </p:grpSp>
      <p:graphicFrame>
        <p:nvGraphicFramePr>
          <p:cNvPr id="44" name="Table 43"/>
          <p:cNvGraphicFramePr>
            <a:graphicFrameLocks noGrp="1"/>
          </p:cNvGraphicFramePr>
          <p:nvPr>
            <p:custDataLst>
              <p:tags r:id="rId9"/>
            </p:custDataLst>
          </p:nvPr>
        </p:nvGraphicFramePr>
        <p:xfrm>
          <a:off x="762001" y="4998720"/>
          <a:ext cx="7315199" cy="640080"/>
        </p:xfrm>
        <a:graphic>
          <a:graphicData uri="http://schemas.openxmlformats.org/drawingml/2006/table">
            <a:tbl>
              <a:tblPr firstRow="1" bandRow="1">
                <a:tableStyleId>{5C22544A-7EE6-4342-B048-85BDC9FD1C3A}</a:tableStyleId>
              </a:tblPr>
              <a:tblGrid>
                <a:gridCol w="1494805"/>
                <a:gridCol w="557663"/>
                <a:gridCol w="1888090"/>
                <a:gridCol w="1311806"/>
                <a:gridCol w="2062835"/>
              </a:tblGrid>
              <a:tr h="304800">
                <a:tc>
                  <a:txBody>
                    <a:bodyPr/>
                    <a:lstStyle/>
                    <a:p>
                      <a:pPr algn="ctr"/>
                      <a:r>
                        <a:rPr lang="en-US" sz="1500" b="0" dirty="0" smtClean="0">
                          <a:latin typeface="Times New Roman" pitchFamily="18" charset="0"/>
                          <a:cs typeface="Times New Roman" pitchFamily="18" charset="0"/>
                        </a:rPr>
                        <a:t>Closed Position</a:t>
                      </a:r>
                      <a:r>
                        <a:rPr lang="en-US" sz="1500" b="0" baseline="0" dirty="0" smtClean="0">
                          <a:latin typeface="Times New Roman" pitchFamily="18" charset="0"/>
                          <a:cs typeface="Times New Roman" pitchFamily="18" charset="0"/>
                        </a:rPr>
                        <a:t> </a:t>
                      </a:r>
                      <a:endParaRPr lang="en-US" sz="1500" b="0" dirty="0">
                        <a:latin typeface="Times New Roman" pitchFamily="18" charset="0"/>
                        <a:cs typeface="Times New Roman" pitchFamily="18" charset="0"/>
                      </a:endParaRPr>
                    </a:p>
                  </a:txBody>
                  <a:tcPr/>
                </a:tc>
                <a:tc>
                  <a:txBody>
                    <a:bodyPr/>
                    <a:lstStyle/>
                    <a:p>
                      <a:pPr algn="ctr"/>
                      <a:r>
                        <a:rPr lang="en-US" sz="1500" b="0" dirty="0" smtClean="0">
                          <a:latin typeface="Times New Roman" pitchFamily="18" charset="0"/>
                          <a:cs typeface="Times New Roman" pitchFamily="18" charset="0"/>
                        </a:rPr>
                        <a:t>Qty.</a:t>
                      </a:r>
                      <a:endParaRPr lang="en-US" sz="1500" b="0" dirty="0">
                        <a:latin typeface="Times New Roman" pitchFamily="18" charset="0"/>
                        <a:cs typeface="Times New Roman" pitchFamily="18" charset="0"/>
                      </a:endParaRPr>
                    </a:p>
                  </a:txBody>
                  <a:tcPr/>
                </a:tc>
                <a:tc>
                  <a:txBody>
                    <a:bodyPr/>
                    <a:lstStyle/>
                    <a:p>
                      <a:pPr algn="ctr"/>
                      <a:r>
                        <a:rPr lang="en-US" sz="1500" b="0" dirty="0" smtClean="0">
                          <a:latin typeface="Times New Roman" pitchFamily="18" charset="0"/>
                          <a:cs typeface="Times New Roman" pitchFamily="18" charset="0"/>
                        </a:rPr>
                        <a:t>Selling /Buying</a:t>
                      </a:r>
                      <a:r>
                        <a:rPr lang="en-US" sz="1500" b="0" baseline="0" dirty="0" smtClean="0">
                          <a:latin typeface="Times New Roman" pitchFamily="18" charset="0"/>
                          <a:cs typeface="Times New Roman" pitchFamily="18" charset="0"/>
                        </a:rPr>
                        <a:t> Price</a:t>
                      </a:r>
                      <a:endParaRPr lang="en-US" sz="1500" b="0" dirty="0">
                        <a:latin typeface="Times New Roman" pitchFamily="18" charset="0"/>
                        <a:cs typeface="Times New Roman" pitchFamily="18" charset="0"/>
                      </a:endParaRPr>
                    </a:p>
                  </a:txBody>
                  <a:tcPr/>
                </a:tc>
                <a:tc>
                  <a:txBody>
                    <a:bodyPr/>
                    <a:lstStyle/>
                    <a:p>
                      <a:pPr algn="ctr"/>
                      <a:r>
                        <a:rPr lang="en-US" sz="1500" b="0" dirty="0" smtClean="0">
                          <a:latin typeface="Times New Roman" pitchFamily="18" charset="0"/>
                          <a:cs typeface="Times New Roman" pitchFamily="18" charset="0"/>
                        </a:rPr>
                        <a:t>Current</a:t>
                      </a:r>
                      <a:r>
                        <a:rPr lang="en-US" sz="1500" b="0" baseline="0" dirty="0" smtClean="0">
                          <a:latin typeface="Times New Roman" pitchFamily="18" charset="0"/>
                          <a:cs typeface="Times New Roman" pitchFamily="18" charset="0"/>
                        </a:rPr>
                        <a:t> </a:t>
                      </a:r>
                      <a:r>
                        <a:rPr lang="en-US" sz="1500" b="0" dirty="0" smtClean="0">
                          <a:latin typeface="Times New Roman" pitchFamily="18" charset="0"/>
                          <a:cs typeface="Times New Roman" pitchFamily="18" charset="0"/>
                        </a:rPr>
                        <a:t>Price </a:t>
                      </a:r>
                      <a:endParaRPr lang="en-US" sz="1500" b="0" dirty="0">
                        <a:latin typeface="Times New Roman" pitchFamily="18" charset="0"/>
                        <a:cs typeface="Times New Roman" pitchFamily="18" charset="0"/>
                      </a:endParaRPr>
                    </a:p>
                  </a:txBody>
                  <a:tcPr/>
                </a:tc>
                <a:tc>
                  <a:txBody>
                    <a:bodyPr/>
                    <a:lstStyle/>
                    <a:p>
                      <a:pPr algn="ctr"/>
                      <a:r>
                        <a:rPr lang="en-US" sz="1500" b="0" dirty="0" smtClean="0">
                          <a:latin typeface="Times New Roman" pitchFamily="18" charset="0"/>
                          <a:cs typeface="Times New Roman" pitchFamily="18" charset="0"/>
                        </a:rPr>
                        <a:t>Floating</a:t>
                      </a:r>
                      <a:r>
                        <a:rPr lang="en-US" sz="1500" b="0" baseline="0" dirty="0" smtClean="0">
                          <a:latin typeface="Times New Roman" pitchFamily="18" charset="0"/>
                          <a:cs typeface="Times New Roman" pitchFamily="18" charset="0"/>
                        </a:rPr>
                        <a:t> P/L</a:t>
                      </a:r>
                      <a:endParaRPr lang="en-US" sz="1500" b="0" dirty="0">
                        <a:latin typeface="Times New Roman" pitchFamily="18" charset="0"/>
                        <a:cs typeface="Times New Roman" pitchFamily="18" charset="0"/>
                      </a:endParaRPr>
                    </a:p>
                  </a:txBody>
                  <a:tcPr/>
                </a:tc>
              </a:tr>
              <a:tr h="304800">
                <a:tc>
                  <a:txBody>
                    <a:bodyPr/>
                    <a:lstStyle/>
                    <a:p>
                      <a:pPr algn="ctr"/>
                      <a:r>
                        <a:rPr lang="en-US" sz="1500" b="0" strike="noStrike" dirty="0" smtClean="0">
                          <a:latin typeface="Times New Roman" pitchFamily="18" charset="0"/>
                          <a:cs typeface="Times New Roman" pitchFamily="18" charset="0"/>
                        </a:rPr>
                        <a:t>Buy</a:t>
                      </a:r>
                      <a:endParaRPr lang="en-US" sz="1500" b="0" strike="noStrike" dirty="0">
                        <a:latin typeface="Times New Roman" pitchFamily="18" charset="0"/>
                        <a:cs typeface="Times New Roman" pitchFamily="18" charset="0"/>
                      </a:endParaRPr>
                    </a:p>
                  </a:txBody>
                  <a:tcPr/>
                </a:tc>
                <a:tc>
                  <a:txBody>
                    <a:bodyPr/>
                    <a:lstStyle/>
                    <a:p>
                      <a:pPr algn="ctr"/>
                      <a:r>
                        <a:rPr lang="en-US" sz="1500" b="0" strike="noStrike" dirty="0" smtClean="0">
                          <a:latin typeface="Times New Roman" pitchFamily="18" charset="0"/>
                          <a:cs typeface="Times New Roman" pitchFamily="18" charset="0"/>
                        </a:rPr>
                        <a:t>1</a:t>
                      </a:r>
                      <a:endParaRPr lang="en-US" sz="1500" b="0" strike="noStrike" dirty="0">
                        <a:latin typeface="Times New Roman" pitchFamily="18" charset="0"/>
                        <a:cs typeface="Times New Roman" pitchFamily="18" charset="0"/>
                      </a:endParaRPr>
                    </a:p>
                  </a:txBody>
                  <a:tcPr/>
                </a:tc>
                <a:tc>
                  <a:txBody>
                    <a:bodyPr/>
                    <a:lstStyle/>
                    <a:p>
                      <a:pPr algn="ctr"/>
                      <a:r>
                        <a:rPr lang="en-US" sz="1400" b="0" strike="noStrike" dirty="0" smtClean="0">
                          <a:latin typeface="Times New Roman" pitchFamily="18" charset="0"/>
                          <a:cs typeface="Times New Roman" pitchFamily="18" charset="0"/>
                        </a:rPr>
                        <a:t>41410.00</a:t>
                      </a:r>
                      <a:endParaRPr lang="en-US" sz="1400" b="0" strike="noStrike" dirty="0">
                        <a:latin typeface="Times New Roman" pitchFamily="18" charset="0"/>
                        <a:cs typeface="Times New Roman" pitchFamily="18" charset="0"/>
                      </a:endParaRPr>
                    </a:p>
                  </a:txBody>
                  <a:tcPr/>
                </a:tc>
                <a:tc>
                  <a:txBody>
                    <a:bodyPr/>
                    <a:lstStyle/>
                    <a:p>
                      <a:pPr algn="ctr"/>
                      <a:r>
                        <a:rPr lang="en-US" sz="1400" b="0" strike="noStrike" dirty="0" smtClean="0">
                          <a:latin typeface="Times New Roman" pitchFamily="18" charset="0"/>
                          <a:cs typeface="Times New Roman" pitchFamily="18" charset="0"/>
                        </a:rPr>
                        <a:t>41607.50</a:t>
                      </a:r>
                      <a:endParaRPr lang="en-US" sz="1400" b="0" strike="noStrike" dirty="0">
                        <a:latin typeface="Times New Roman" pitchFamily="18" charset="0"/>
                        <a:cs typeface="Times New Roman" pitchFamily="18" charset="0"/>
                      </a:endParaRPr>
                    </a:p>
                  </a:txBody>
                  <a:tcPr/>
                </a:tc>
                <a:tc>
                  <a:txBody>
                    <a:bodyPr/>
                    <a:lstStyle/>
                    <a:p>
                      <a:pPr algn="ctr"/>
                      <a:r>
                        <a:rPr lang="en-US" sz="1500" b="0" strike="noStrike" dirty="0" smtClean="0">
                          <a:solidFill>
                            <a:srgbClr val="00B050"/>
                          </a:solidFill>
                          <a:latin typeface="Times New Roman" pitchFamily="18" charset="0"/>
                          <a:cs typeface="Times New Roman" pitchFamily="18" charset="0"/>
                        </a:rPr>
                        <a:t>19750</a:t>
                      </a:r>
                      <a:endParaRPr lang="en-US" sz="1500" b="0" strike="noStrike" dirty="0">
                        <a:solidFill>
                          <a:srgbClr val="00B050"/>
                        </a:solidFill>
                        <a:latin typeface="Times New Roman" pitchFamily="18" charset="0"/>
                        <a:cs typeface="Times New Roman" pitchFamily="18" charset="0"/>
                      </a:endParaRPr>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2000"/>
                                        <p:tgtEl>
                                          <p:spTgt spid="2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20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33"/>
                                        </p:tgtEl>
                                      </p:cBhvr>
                                    </p:animEffect>
                                    <p:set>
                                      <p:cBhvr>
                                        <p:cTn id="31" dur="1" fill="hold">
                                          <p:stCondLst>
                                            <p:cond delay="1999"/>
                                          </p:stCondLst>
                                        </p:cTn>
                                        <p:tgtEl>
                                          <p:spTgt spid="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34"/>
                                        </p:tgtEl>
                                      </p:cBhvr>
                                    </p:animEffect>
                                    <p:set>
                                      <p:cBhvr>
                                        <p:cTn id="34" dur="1" fill="hold">
                                          <p:stCondLst>
                                            <p:cond delay="1999"/>
                                          </p:stCondLst>
                                        </p:cTn>
                                        <p:tgtEl>
                                          <p:spTgt spid="34"/>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43"/>
                                        </p:tgtEl>
                                      </p:cBhvr>
                                    </p:animEffect>
                                    <p:set>
                                      <p:cBhvr>
                                        <p:cTn id="40" dur="1" fill="hold">
                                          <p:stCondLst>
                                            <p:cond delay="1999"/>
                                          </p:stCondLst>
                                        </p:cTn>
                                        <p:tgtEl>
                                          <p:spTgt spid="4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custDataLst>
              <p:tags r:id="rId2"/>
            </p:custDataLst>
          </p:nvPr>
        </p:nvGraphicFramePr>
        <p:xfrm>
          <a:off x="3657600" y="1171515"/>
          <a:ext cx="5105400" cy="3962396"/>
        </p:xfrm>
        <a:graphic>
          <a:graphicData uri="http://schemas.openxmlformats.org/drawingml/2006/table">
            <a:tbl>
              <a:tblPr firstRow="1" bandRow="1">
                <a:tableStyleId>{5C22544A-7EE6-4342-B048-85BDC9FD1C3A}</a:tableStyleId>
              </a:tblPr>
              <a:tblGrid>
                <a:gridCol w="1427205"/>
                <a:gridCol w="1270986"/>
                <a:gridCol w="1229322"/>
                <a:gridCol w="1177887"/>
              </a:tblGrid>
              <a:tr h="559397">
                <a:tc gridSpan="2">
                  <a:txBody>
                    <a:bodyPr/>
                    <a:lstStyle/>
                    <a:p>
                      <a:pPr algn="ctr"/>
                      <a:endParaRPr lang="en-US" sz="1500" dirty="0">
                        <a:latin typeface="Times New Roman" pitchFamily="18" charset="0"/>
                        <a:cs typeface="Times New Roman" pitchFamily="18" charset="0"/>
                      </a:endParaRPr>
                    </a:p>
                  </a:txBody>
                  <a:tcPr/>
                </a:tc>
                <a:tc hMerge="1">
                  <a:txBody>
                    <a:bodyPr/>
                    <a:lstStyle/>
                    <a:p>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txBody>
                  <a:tcPr/>
                </a:tc>
              </a:tr>
              <a:tr h="378111">
                <a:tc>
                  <a:txBody>
                    <a:bodyPr/>
                    <a:lstStyle/>
                    <a:p>
                      <a:pPr algn="ctr"/>
                      <a:r>
                        <a:rPr lang="en-US" sz="1500" b="1" dirty="0" smtClean="0">
                          <a:latin typeface="Times New Roman" pitchFamily="18" charset="0"/>
                          <a:cs typeface="Times New Roman" pitchFamily="18" charset="0"/>
                        </a:rPr>
                        <a:t>MMs</a:t>
                      </a:r>
                      <a:endParaRPr lang="en-US" sz="1500" b="1" dirty="0">
                        <a:latin typeface="Times New Roman" pitchFamily="18" charset="0"/>
                        <a:cs typeface="Times New Roman" pitchFamily="18" charset="0"/>
                      </a:endParaRPr>
                    </a:p>
                  </a:txBody>
                  <a:tcPr/>
                </a:tc>
                <a:tc>
                  <a:txBody>
                    <a:bodyPr/>
                    <a:lstStyle/>
                    <a:p>
                      <a:pPr algn="ctr"/>
                      <a:r>
                        <a:rPr lang="en-US" sz="1500" b="1" baseline="0" dirty="0" smtClean="0">
                          <a:latin typeface="Times New Roman" pitchFamily="18" charset="0"/>
                          <a:cs typeface="Times New Roman" pitchFamily="18" charset="0"/>
                        </a:rPr>
                        <a:t>Quantity</a:t>
                      </a:r>
                      <a:endParaRPr lang="en-US" sz="1500" b="1" dirty="0">
                        <a:latin typeface="Times New Roman" pitchFamily="18" charset="0"/>
                        <a:cs typeface="Times New Roman" pitchFamily="18" charset="0"/>
                      </a:endParaRPr>
                    </a:p>
                  </a:txBody>
                  <a:tcPr/>
                </a:tc>
                <a:tc>
                  <a:txBody>
                    <a:bodyPr/>
                    <a:lstStyle/>
                    <a:p>
                      <a:pPr algn="ctr"/>
                      <a:r>
                        <a:rPr lang="en-US" sz="1500" b="1" dirty="0" smtClean="0">
                          <a:latin typeface="Times New Roman" pitchFamily="18" charset="0"/>
                          <a:cs typeface="Times New Roman" pitchFamily="18" charset="0"/>
                        </a:rPr>
                        <a:t>Spread</a:t>
                      </a:r>
                      <a:endParaRPr lang="en-US" sz="1500" b="1" dirty="0">
                        <a:latin typeface="Times New Roman" pitchFamily="18" charset="0"/>
                        <a:cs typeface="Times New Roman" pitchFamily="18" charset="0"/>
                      </a:endParaRPr>
                    </a:p>
                  </a:txBody>
                  <a:tcPr/>
                </a:tc>
                <a:tc>
                  <a:txBody>
                    <a:bodyPr/>
                    <a:lstStyle/>
                    <a:p>
                      <a:pPr algn="ctr"/>
                      <a:r>
                        <a:rPr lang="en-US" sz="1500" b="1" dirty="0" smtClean="0">
                          <a:latin typeface="Times New Roman" pitchFamily="18" charset="0"/>
                          <a:cs typeface="Times New Roman" pitchFamily="18" charset="0"/>
                        </a:rPr>
                        <a:t>Time</a:t>
                      </a:r>
                      <a:endParaRPr lang="en-US" sz="1500" b="1"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MM1</a:t>
                      </a:r>
                      <a:endParaRPr lang="en-US" sz="1500" dirty="0">
                        <a:latin typeface="Times New Roman" pitchFamily="18" charset="0"/>
                        <a:cs typeface="Times New Roman" pitchFamily="18" charset="0"/>
                      </a:endParaRPr>
                    </a:p>
                  </a:txBody>
                  <a:tcPr/>
                </a:tc>
                <a:tc>
                  <a:txBody>
                    <a:bodyPr/>
                    <a:lstStyle/>
                    <a:p>
                      <a:pPr algn="ctr"/>
                      <a:r>
                        <a:rPr lang="en-US" sz="1500" baseline="0" dirty="0" smtClean="0">
                          <a:latin typeface="Times New Roman" pitchFamily="18" charset="0"/>
                          <a:cs typeface="Times New Roman" pitchFamily="18" charset="0"/>
                        </a:rPr>
                        <a:t>5 </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1</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t1</a:t>
                      </a:r>
                      <a:endParaRPr lang="en-US" sz="1500"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MM2</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10</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4</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t2</a:t>
                      </a:r>
                      <a:endParaRPr lang="en-US" sz="1500"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MM3</a:t>
                      </a:r>
                      <a:endParaRPr lang="en-US" sz="1500" dirty="0">
                        <a:latin typeface="Times New Roman" pitchFamily="18" charset="0"/>
                        <a:cs typeface="Times New Roman" pitchFamily="18" charset="0"/>
                      </a:endParaRPr>
                    </a:p>
                  </a:txBody>
                  <a:tcPr/>
                </a:tc>
                <a:tc>
                  <a:txBody>
                    <a:bodyPr/>
                    <a:lstStyle/>
                    <a:p>
                      <a:pPr algn="ctr"/>
                      <a:r>
                        <a:rPr lang="en-US" sz="1500" baseline="0" dirty="0" smtClean="0">
                          <a:latin typeface="Times New Roman" pitchFamily="18" charset="0"/>
                          <a:cs typeface="Times New Roman" pitchFamily="18" charset="0"/>
                        </a:rPr>
                        <a:t> 8</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2</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t5</a:t>
                      </a:r>
                      <a:endParaRPr lang="en-US" sz="1500"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MM4</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5</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3</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t7</a:t>
                      </a:r>
                      <a:endParaRPr lang="en-US" sz="1500"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MM5</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5</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-1</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t4</a:t>
                      </a:r>
                      <a:endParaRPr lang="en-US" sz="1500"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MM6</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2</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3</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t6</a:t>
                      </a:r>
                      <a:endParaRPr lang="en-US" sz="1500" dirty="0">
                        <a:latin typeface="Times New Roman" pitchFamily="18" charset="0"/>
                        <a:cs typeface="Times New Roman" pitchFamily="18" charset="0"/>
                      </a:endParaRPr>
                    </a:p>
                  </a:txBody>
                  <a:tcPr/>
                </a:tc>
              </a:tr>
              <a:tr h="378111">
                <a:tc>
                  <a:txBody>
                    <a:bodyPr/>
                    <a:lstStyle/>
                    <a:p>
                      <a:pPr algn="ctr"/>
                      <a:r>
                        <a:rPr lang="en-US" sz="1500" dirty="0" smtClean="0">
                          <a:latin typeface="Times New Roman" pitchFamily="18" charset="0"/>
                          <a:cs typeface="Times New Roman" pitchFamily="18" charset="0"/>
                        </a:rPr>
                        <a:t>MM7</a:t>
                      </a:r>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itchFamily="18" charset="0"/>
                          <a:cs typeface="Times New Roman" pitchFamily="18" charset="0"/>
                        </a:rPr>
                        <a:t>0</a:t>
                      </a:r>
                      <a:endParaRPr lang="en-US" sz="15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T3</a:t>
                      </a:r>
                      <a:endParaRPr lang="en-US" sz="1500" dirty="0">
                        <a:latin typeface="Times New Roman" pitchFamily="18" charset="0"/>
                        <a:cs typeface="Times New Roman" pitchFamily="18" charset="0"/>
                      </a:endParaRPr>
                    </a:p>
                  </a:txBody>
                  <a:tcPr/>
                </a:tc>
              </a:tr>
              <a:tr h="378111">
                <a:tc>
                  <a:txBody>
                    <a:bodyPr/>
                    <a:lstStyle/>
                    <a:p>
                      <a:pPr algn="ctr"/>
                      <a:r>
                        <a:rPr lang="en-US" sz="1500" dirty="0" err="1" smtClean="0">
                          <a:latin typeface="Times New Roman" pitchFamily="18" charset="0"/>
                          <a:cs typeface="Times New Roman" pitchFamily="18" charset="0"/>
                        </a:rPr>
                        <a:t>MM</a:t>
                      </a:r>
                      <a:r>
                        <a:rPr lang="en-US" sz="2000" baseline="30000" dirty="0" err="1" smtClean="0">
                          <a:latin typeface="Times New Roman" pitchFamily="18" charset="0"/>
                          <a:cs typeface="Times New Roman" pitchFamily="18" charset="0"/>
                        </a:rPr>
                        <a:t>n</a:t>
                      </a:r>
                      <a:endParaRPr lang="en-US" sz="2000" baseline="30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Times New Roman" pitchFamily="18" charset="0"/>
                          <a:cs typeface="Times New Roman" pitchFamily="18" charset="0"/>
                        </a:rPr>
                        <a:t>Q</a:t>
                      </a:r>
                      <a:r>
                        <a:rPr lang="en-US" sz="2000" baseline="30000" dirty="0" err="1" smtClean="0">
                          <a:latin typeface="Times New Roman" pitchFamily="18" charset="0"/>
                          <a:cs typeface="Times New Roman" pitchFamily="18" charset="0"/>
                        </a:rPr>
                        <a:t>n</a:t>
                      </a:r>
                      <a:endParaRPr lang="en-US" sz="2000" baseline="300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Times New Roman" pitchFamily="18" charset="0"/>
                          <a:cs typeface="Times New Roman" pitchFamily="18" charset="0"/>
                        </a:rPr>
                        <a:t>S</a:t>
                      </a:r>
                      <a:r>
                        <a:rPr lang="en-US" sz="2000" baseline="30000" dirty="0" err="1" smtClean="0">
                          <a:latin typeface="Times New Roman" pitchFamily="18" charset="0"/>
                          <a:cs typeface="Times New Roman" pitchFamily="18" charset="0"/>
                        </a:rPr>
                        <a:t>n</a:t>
                      </a:r>
                      <a:endParaRPr lang="en-US" sz="2000" baseline="30000" dirty="0">
                        <a:latin typeface="Times New Roman" pitchFamily="18" charset="0"/>
                        <a:cs typeface="Times New Roman" pitchFamily="18" charset="0"/>
                      </a:endParaRPr>
                    </a:p>
                  </a:txBody>
                  <a:tcPr/>
                </a:tc>
                <a:tc>
                  <a:txBody>
                    <a:bodyPr/>
                    <a:lstStyle/>
                    <a:p>
                      <a:pPr algn="ctr"/>
                      <a:r>
                        <a:rPr lang="en-US" sz="1500" dirty="0" err="1" smtClean="0">
                          <a:latin typeface="Times New Roman" pitchFamily="18" charset="0"/>
                          <a:cs typeface="Times New Roman" pitchFamily="18" charset="0"/>
                        </a:rPr>
                        <a:t>T</a:t>
                      </a:r>
                      <a:r>
                        <a:rPr lang="en-US" sz="2000" baseline="30000" dirty="0" err="1" smtClean="0">
                          <a:latin typeface="Times New Roman" pitchFamily="18" charset="0"/>
                          <a:cs typeface="Times New Roman" pitchFamily="18" charset="0"/>
                        </a:rPr>
                        <a:t>n</a:t>
                      </a:r>
                      <a:endParaRPr lang="en-US" sz="2000" baseline="30000" dirty="0">
                        <a:latin typeface="Times New Roman" pitchFamily="18" charset="0"/>
                        <a:cs typeface="Times New Roman" pitchFamily="18" charset="0"/>
                      </a:endParaRPr>
                    </a:p>
                  </a:txBody>
                  <a:tcPr/>
                </a:tc>
              </a:tr>
            </a:tbl>
          </a:graphicData>
        </a:graphic>
      </p:graphicFrame>
      <p:sp>
        <p:nvSpPr>
          <p:cNvPr id="13" name="TextBox 12"/>
          <p:cNvSpPr txBox="1"/>
          <p:nvPr>
            <p:custDataLst>
              <p:tags r:id="rId3"/>
            </p:custDataLst>
          </p:nvPr>
        </p:nvSpPr>
        <p:spPr>
          <a:xfrm>
            <a:off x="228600" y="1143000"/>
            <a:ext cx="3352800" cy="4185761"/>
          </a:xfrm>
          <a:prstGeom prst="rect">
            <a:avLst/>
          </a:prstGeom>
          <a:noFill/>
        </p:spPr>
        <p:txBody>
          <a:bodyPr wrap="square" rtlCol="0">
            <a:spAutoFit/>
          </a:bodyPr>
          <a:lstStyle/>
          <a:p>
            <a:pPr algn="just">
              <a:buFont typeface="Arial" pitchFamily="34" charset="0"/>
              <a:buChar char="•"/>
            </a:pPr>
            <a:r>
              <a:rPr lang="en-US" sz="1400" dirty="0" smtClean="0">
                <a:latin typeface="Cambria" pitchFamily="18" charset="0"/>
                <a:cs typeface="Times New Roman" pitchFamily="18" charset="0"/>
              </a:rPr>
              <a:t> Market Makers (MMs) shall be allowed to Quote with the help of the reference price i.e. </a:t>
            </a:r>
            <a:r>
              <a:rPr lang="en-US" sz="1400" b="1" dirty="0" smtClean="0">
                <a:latin typeface="Cambria" pitchFamily="18" charset="0"/>
                <a:cs typeface="Times New Roman" pitchFamily="18" charset="0"/>
              </a:rPr>
              <a:t>External Price Link </a:t>
            </a:r>
            <a:r>
              <a:rPr lang="en-US" sz="1400" dirty="0" smtClean="0">
                <a:latin typeface="Cambria" pitchFamily="18" charset="0"/>
                <a:cs typeface="Times New Roman" pitchFamily="18" charset="0"/>
              </a:rPr>
              <a:t>(EPL). </a:t>
            </a:r>
          </a:p>
          <a:p>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 Quantity represents intention of both Buy and Sell Quotes for a particular contract. Unmatched quantities are editable but it results in equal change  in quantities of </a:t>
            </a:r>
            <a:r>
              <a:rPr lang="en-US" sz="1400" b="1" dirty="0" smtClean="0">
                <a:latin typeface="Cambria" pitchFamily="18" charset="0"/>
                <a:cs typeface="Times New Roman" pitchFamily="18" charset="0"/>
              </a:rPr>
              <a:t>both BID &amp; ASK</a:t>
            </a:r>
            <a:r>
              <a:rPr lang="en-US" sz="1400" dirty="0" smtClean="0">
                <a:latin typeface="Cambria" pitchFamily="18" charset="0"/>
                <a:cs typeface="Times New Roman" pitchFamily="18" charset="0"/>
              </a:rPr>
              <a:t>. </a:t>
            </a:r>
          </a:p>
          <a:p>
            <a:pPr algn="just"/>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 MMs can </a:t>
            </a:r>
            <a:r>
              <a:rPr lang="en-US" sz="1400" b="1" dirty="0" smtClean="0">
                <a:latin typeface="Cambria" pitchFamily="18" charset="0"/>
                <a:cs typeface="Times New Roman" pitchFamily="18" charset="0"/>
              </a:rPr>
              <a:t>choose the Spread </a:t>
            </a:r>
            <a:r>
              <a:rPr lang="en-US" sz="1400" dirty="0" smtClean="0">
                <a:latin typeface="Cambria" pitchFamily="18" charset="0"/>
                <a:cs typeface="Times New Roman" pitchFamily="18" charset="0"/>
              </a:rPr>
              <a:t>(+/-) on EPL Price and can show their intentions for BID &amp; ASK Quotes for different contracts; however </a:t>
            </a:r>
            <a:r>
              <a:rPr lang="en-US" sz="1400" b="1" dirty="0" smtClean="0">
                <a:latin typeface="Cambria" pitchFamily="18" charset="0"/>
                <a:cs typeface="Times New Roman" pitchFamily="18" charset="0"/>
              </a:rPr>
              <a:t>maximum spread will be fixed by the Exchange</a:t>
            </a:r>
            <a:r>
              <a:rPr lang="en-US" sz="1400" dirty="0" smtClean="0">
                <a:latin typeface="Cambria" pitchFamily="18" charset="0"/>
                <a:cs typeface="Times New Roman" pitchFamily="18" charset="0"/>
              </a:rPr>
              <a:t>. Thus, quotes with the least spread gets the priority and results in best available price. However, </a:t>
            </a:r>
            <a:r>
              <a:rPr lang="en-US" sz="1400" b="1" dirty="0" smtClean="0">
                <a:latin typeface="Cambria" pitchFamily="18" charset="0"/>
                <a:cs typeface="Times New Roman" pitchFamily="18" charset="0"/>
              </a:rPr>
              <a:t>spread can be edited </a:t>
            </a:r>
            <a:r>
              <a:rPr lang="en-US" sz="1400" dirty="0" smtClean="0">
                <a:latin typeface="Cambria" pitchFamily="18" charset="0"/>
                <a:cs typeface="Times New Roman" pitchFamily="18" charset="0"/>
              </a:rPr>
              <a:t>unless executed.</a:t>
            </a:r>
          </a:p>
        </p:txBody>
      </p:sp>
      <p:sp>
        <p:nvSpPr>
          <p:cNvPr id="12" name="TextBox 11"/>
          <p:cNvSpPr txBox="1"/>
          <p:nvPr>
            <p:custDataLst>
              <p:tags r:id="rId4"/>
            </p:custDataLst>
          </p:nvPr>
        </p:nvSpPr>
        <p:spPr>
          <a:xfrm>
            <a:off x="228600" y="5438715"/>
            <a:ext cx="8763000" cy="969496"/>
          </a:xfrm>
          <a:prstGeom prst="rect">
            <a:avLst/>
          </a:prstGeom>
          <a:noFill/>
        </p:spPr>
        <p:txBody>
          <a:bodyPr wrap="square" rtlCol="0">
            <a:spAutoFit/>
          </a:bodyPr>
          <a:lstStyle/>
          <a:p>
            <a:pPr algn="just">
              <a:buFont typeface="Arial" pitchFamily="34" charset="0"/>
              <a:buChar char="•"/>
            </a:pPr>
            <a:r>
              <a:rPr lang="en-US" sz="1500" dirty="0" smtClean="0">
                <a:latin typeface="Cambria" pitchFamily="18" charset="0"/>
              </a:rPr>
              <a:t> </a:t>
            </a:r>
            <a:r>
              <a:rPr lang="en-US" sz="1400" dirty="0" smtClean="0">
                <a:latin typeface="Cambria" pitchFamily="18" charset="0"/>
              </a:rPr>
              <a:t>After Price Priority</a:t>
            </a:r>
            <a:r>
              <a:rPr lang="en-US" sz="1400" b="1" dirty="0" smtClean="0">
                <a:latin typeface="Cambria" pitchFamily="18" charset="0"/>
              </a:rPr>
              <a:t>,</a:t>
            </a:r>
            <a:r>
              <a:rPr lang="en-US" sz="1400" dirty="0" smtClean="0">
                <a:latin typeface="Cambria" pitchFamily="18" charset="0"/>
              </a:rPr>
              <a:t> the </a:t>
            </a:r>
            <a:r>
              <a:rPr lang="en-US" sz="1400" b="1" dirty="0" smtClean="0">
                <a:latin typeface="Cambria" pitchFamily="18" charset="0"/>
              </a:rPr>
              <a:t>time of  the intention </a:t>
            </a:r>
            <a:r>
              <a:rPr lang="en-US" sz="1400" dirty="0" smtClean="0">
                <a:latin typeface="Cambria" pitchFamily="18" charset="0"/>
              </a:rPr>
              <a:t>for BID &amp; ASK Quotes is the </a:t>
            </a:r>
            <a:r>
              <a:rPr lang="en-US" sz="1400" b="1" dirty="0" smtClean="0">
                <a:latin typeface="Cambria" pitchFamily="18" charset="0"/>
              </a:rPr>
              <a:t>second priority </a:t>
            </a:r>
            <a:r>
              <a:rPr lang="en-US" sz="1400" dirty="0" smtClean="0">
                <a:latin typeface="Cambria" pitchFamily="18" charset="0"/>
              </a:rPr>
              <a:t>while matching orders. For example, in the table above, MM4 and MM6 both have shown intention with the same spread i.e. 3 but MM6  had shown the intention before MM4, hence MM6 gets the priority before MM4. If the spread or even quantities are modified, the </a:t>
            </a:r>
            <a:r>
              <a:rPr lang="en-US" sz="1400" b="1" dirty="0" smtClean="0">
                <a:latin typeface="Cambria" pitchFamily="18" charset="0"/>
              </a:rPr>
              <a:t>modification time will be effective for Time Priority</a:t>
            </a:r>
            <a:r>
              <a:rPr lang="en-US" sz="1400" dirty="0" smtClean="0">
                <a:latin typeface="Cambria" pitchFamily="18" charset="0"/>
              </a:rPr>
              <a:t>.</a:t>
            </a:r>
            <a:endParaRPr lang="en-US" sz="1400" dirty="0">
              <a:latin typeface="Cambria" pitchFamily="18" charset="0"/>
            </a:endParaRPr>
          </a:p>
        </p:txBody>
      </p:sp>
      <p:pic>
        <p:nvPicPr>
          <p:cNvPr id="14" name="Picture 13" descr="1.gif"/>
          <p:cNvPicPr>
            <a:picLocks noChangeAspect="1"/>
          </p:cNvPicPr>
          <p:nvPr>
            <p:custDataLst>
              <p:tags r:id="rId5"/>
            </p:custDataLst>
          </p:nvPr>
        </p:nvPicPr>
        <p:blipFill>
          <a:blip r:embed="rId13" cstate="print"/>
          <a:stretch>
            <a:fillRect/>
          </a:stretch>
        </p:blipFill>
        <p:spPr>
          <a:xfrm>
            <a:off x="3581400" y="1171515"/>
            <a:ext cx="5257800" cy="609600"/>
          </a:xfrm>
          <a:prstGeom prst="rect">
            <a:avLst/>
          </a:prstGeom>
        </p:spPr>
      </p:pic>
      <p:sp>
        <p:nvSpPr>
          <p:cNvPr id="21" name="TextBox 20"/>
          <p:cNvSpPr txBox="1"/>
          <p:nvPr>
            <p:custDataLst>
              <p:tags r:id="rId6"/>
            </p:custDataLst>
          </p:nvPr>
        </p:nvSpPr>
        <p:spPr>
          <a:xfrm>
            <a:off x="152400" y="0"/>
            <a:ext cx="8839200" cy="684803"/>
          </a:xfrm>
          <a:prstGeom prst="rect">
            <a:avLst/>
          </a:prstGeom>
          <a:noFill/>
        </p:spPr>
        <p:txBody>
          <a:bodyPr wrap="square" rtlCol="0">
            <a:spAutoFit/>
          </a:bodyPr>
          <a:lstStyle/>
          <a:p>
            <a:pPr algn="r"/>
            <a:r>
              <a:rPr lang="en-US" sz="2800" b="1" dirty="0" smtClean="0">
                <a:latin typeface="Cambria" pitchFamily="18" charset="0"/>
                <a:cs typeface="Times New Roman" pitchFamily="18" charset="0"/>
              </a:rPr>
              <a:t>Market Mechanism 	</a:t>
            </a:r>
            <a:r>
              <a:rPr lang="en-US" sz="1050" b="1" dirty="0" smtClean="0">
                <a:latin typeface="Cambria" pitchFamily="18" charset="0"/>
                <a:cs typeface="Times New Roman" pitchFamily="18" charset="0"/>
              </a:rPr>
              <a:t>With the example of GOLD Contract</a:t>
            </a:r>
          </a:p>
          <a:p>
            <a:pPr algn="r"/>
            <a:r>
              <a:rPr lang="en-US" sz="1050" b="1" i="1" dirty="0" smtClean="0">
                <a:latin typeface="Cambria" pitchFamily="18" charset="0"/>
                <a:cs typeface="Times New Roman" pitchFamily="18" charset="0"/>
              </a:rPr>
              <a:t>- Background to the model</a:t>
            </a:r>
          </a:p>
        </p:txBody>
      </p:sp>
      <p:sp>
        <p:nvSpPr>
          <p:cNvPr id="16" name="Rectangle 15"/>
          <p:cNvSpPr/>
          <p:nvPr>
            <p:custDataLst>
              <p:tags r:id="rId7"/>
            </p:custDataLst>
          </p:nvPr>
        </p:nvSpPr>
        <p:spPr>
          <a:xfrm>
            <a:off x="3657600" y="1223518"/>
            <a:ext cx="5105400" cy="481397"/>
          </a:xfrm>
          <a:prstGeom prst="rect">
            <a:avLst/>
          </a:prstGeom>
          <a:solidFill>
            <a:schemeClr val="accent1">
              <a:alpha val="0"/>
            </a:schemeClr>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8" name="Rectangle 17"/>
          <p:cNvSpPr/>
          <p:nvPr>
            <p:custDataLst>
              <p:tags r:id="rId8"/>
            </p:custDataLst>
          </p:nvPr>
        </p:nvSpPr>
        <p:spPr>
          <a:xfrm>
            <a:off x="7619999" y="1781115"/>
            <a:ext cx="1143000" cy="3395774"/>
          </a:xfrm>
          <a:prstGeom prst="rect">
            <a:avLst/>
          </a:prstGeom>
          <a:solidFill>
            <a:schemeClr val="accent1">
              <a:alpha val="0"/>
            </a:schemeClr>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itchFamily="18" charset="0"/>
            </a:endParaRPr>
          </a:p>
        </p:txBody>
      </p:sp>
      <p:sp>
        <p:nvSpPr>
          <p:cNvPr id="22" name="Rectangle 21"/>
          <p:cNvSpPr/>
          <p:nvPr>
            <p:custDataLst>
              <p:tags r:id="rId9"/>
            </p:custDataLst>
          </p:nvPr>
        </p:nvSpPr>
        <p:spPr>
          <a:xfrm>
            <a:off x="6324600" y="1781115"/>
            <a:ext cx="1295400" cy="3395774"/>
          </a:xfrm>
          <a:prstGeom prst="rect">
            <a:avLst/>
          </a:prstGeom>
          <a:solidFill>
            <a:schemeClr val="accent1">
              <a:alpha val="0"/>
            </a:schemeClr>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itchFamily="18" charset="0"/>
            </a:endParaRPr>
          </a:p>
        </p:txBody>
      </p:sp>
      <p:sp>
        <p:nvSpPr>
          <p:cNvPr id="19" name="Rectangle 18"/>
          <p:cNvSpPr/>
          <p:nvPr>
            <p:custDataLst>
              <p:tags r:id="rId10"/>
            </p:custDataLst>
          </p:nvPr>
        </p:nvSpPr>
        <p:spPr>
          <a:xfrm>
            <a:off x="5105400" y="1781115"/>
            <a:ext cx="1219200" cy="3395774"/>
          </a:xfrm>
          <a:prstGeom prst="rect">
            <a:avLst/>
          </a:prstGeom>
          <a:solidFill>
            <a:schemeClr val="accent1">
              <a:alpha val="0"/>
            </a:schemeClr>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9"/>
                                        </p:tgtEl>
                                      </p:cBhvr>
                                    </p:animEffect>
                                    <p:set>
                                      <p:cBhvr>
                                        <p:cTn id="26" dur="1" fill="hold">
                                          <p:stCondLst>
                                            <p:cond delay="1999"/>
                                          </p:stCondLst>
                                        </p:cTn>
                                        <p:tgtEl>
                                          <p:spTgt spid="1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fade">
                                      <p:cBhvr>
                                        <p:cTn id="29" dur="2000"/>
                                        <p:tgtEl>
                                          <p:spTgt spid="1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22"/>
                                        </p:tgtEl>
                                      </p:cBhvr>
                                    </p:animEffect>
                                    <p:set>
                                      <p:cBhvr>
                                        <p:cTn id="37" dur="1" fill="hold">
                                          <p:stCondLst>
                                            <p:cond delay="1999"/>
                                          </p:stCondLst>
                                        </p:cTn>
                                        <p:tgtEl>
                                          <p:spTgt spid="2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2000"/>
                                        <p:tgtEl>
                                          <p:spTgt spid="12">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22" grpId="0" animBg="1"/>
      <p:bldP spid="22" grpId="1" animBg="1"/>
      <p:bldP spid="19" grpId="0" animBg="1"/>
      <p:bldP spid="1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52400" y="0"/>
            <a:ext cx="8839200" cy="684803"/>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50" b="1" i="1" dirty="0" smtClean="0">
                <a:latin typeface="Times New Roman" pitchFamily="18" charset="0"/>
                <a:cs typeface="Times New Roman" pitchFamily="18" charset="0"/>
              </a:rPr>
              <a:t>-Realization of spread in MM account</a:t>
            </a:r>
          </a:p>
        </p:txBody>
      </p:sp>
      <p:pic>
        <p:nvPicPr>
          <p:cNvPr id="1026" name="Picture 2" descr="C:\Documents and Settings\MEX1\Desktop\New Folder\jiff\24.gif"/>
          <p:cNvPicPr>
            <a:picLocks noChangeAspect="1" noChangeArrowheads="1" noCrop="1"/>
          </p:cNvPicPr>
          <p:nvPr>
            <p:custDataLst>
              <p:tags r:id="rId3"/>
            </p:custDataLst>
          </p:nvPr>
        </p:nvPicPr>
        <p:blipFill>
          <a:blip r:embed="rId12" cstate="print"/>
          <a:srcRect/>
          <a:stretch>
            <a:fillRect/>
          </a:stretch>
        </p:blipFill>
        <p:spPr bwMode="auto">
          <a:xfrm>
            <a:off x="228600" y="5410200"/>
            <a:ext cx="8915400" cy="1162050"/>
          </a:xfrm>
          <a:prstGeom prst="rect">
            <a:avLst/>
          </a:prstGeom>
          <a:noFill/>
        </p:spPr>
      </p:pic>
      <p:pic>
        <p:nvPicPr>
          <p:cNvPr id="1027" name="Picture 3" descr="C:\Documents and Settings\MEX1\Desktop\New Folder\jiff\13.gif"/>
          <p:cNvPicPr>
            <a:picLocks noChangeAspect="1" noChangeArrowheads="1" noCrop="1"/>
          </p:cNvPicPr>
          <p:nvPr>
            <p:custDataLst>
              <p:tags r:id="rId4"/>
            </p:custDataLst>
          </p:nvPr>
        </p:nvPicPr>
        <p:blipFill>
          <a:blip r:embed="rId13" cstate="print"/>
          <a:srcRect/>
          <a:stretch>
            <a:fillRect/>
          </a:stretch>
        </p:blipFill>
        <p:spPr bwMode="auto">
          <a:xfrm>
            <a:off x="5943600" y="914400"/>
            <a:ext cx="2362200" cy="1111166"/>
          </a:xfrm>
          <a:prstGeom prst="rect">
            <a:avLst/>
          </a:prstGeom>
          <a:noFill/>
        </p:spPr>
      </p:pic>
      <p:pic>
        <p:nvPicPr>
          <p:cNvPr id="1028" name="Picture 4" descr="C:\Documents and Settings\MEX1\Desktop\New Folder\jiff\15.gif"/>
          <p:cNvPicPr>
            <a:picLocks noChangeAspect="1" noChangeArrowheads="1" noCrop="1"/>
          </p:cNvPicPr>
          <p:nvPr>
            <p:custDataLst>
              <p:tags r:id="rId5"/>
            </p:custDataLst>
          </p:nvPr>
        </p:nvPicPr>
        <p:blipFill>
          <a:blip r:embed="rId14" cstate="print"/>
          <a:srcRect/>
          <a:stretch>
            <a:fillRect/>
          </a:stretch>
        </p:blipFill>
        <p:spPr bwMode="auto">
          <a:xfrm>
            <a:off x="5626312" y="2057400"/>
            <a:ext cx="3136688" cy="1657350"/>
          </a:xfrm>
          <a:prstGeom prst="rect">
            <a:avLst/>
          </a:prstGeom>
          <a:noFill/>
        </p:spPr>
      </p:pic>
      <p:sp>
        <p:nvSpPr>
          <p:cNvPr id="6" name="TextBox 5"/>
          <p:cNvSpPr txBox="1"/>
          <p:nvPr>
            <p:custDataLst>
              <p:tags r:id="rId6"/>
            </p:custDataLst>
          </p:nvPr>
        </p:nvSpPr>
        <p:spPr>
          <a:xfrm>
            <a:off x="228600" y="991612"/>
            <a:ext cx="5257800" cy="3046988"/>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If </a:t>
            </a:r>
            <a:r>
              <a:rPr lang="en-US" sz="1400" b="1" dirty="0" smtClean="0">
                <a:latin typeface="Times New Roman" pitchFamily="18" charset="0"/>
                <a:cs typeface="Times New Roman" pitchFamily="18" charset="0"/>
              </a:rPr>
              <a:t>MM6 closes its open sell position </a:t>
            </a:r>
            <a:r>
              <a:rPr lang="en-US" sz="1400" dirty="0" smtClean="0">
                <a:latin typeface="Times New Roman" pitchFamily="18" charset="0"/>
                <a:cs typeface="Times New Roman" pitchFamily="18" charset="0"/>
              </a:rPr>
              <a:t>throwing back to the market, then the </a:t>
            </a:r>
            <a:r>
              <a:rPr lang="en-US" sz="1400" b="1" dirty="0" smtClean="0">
                <a:latin typeface="Times New Roman" pitchFamily="18" charset="0"/>
                <a:cs typeface="Times New Roman" pitchFamily="18" charset="0"/>
              </a:rPr>
              <a:t>P/L will be realized </a:t>
            </a:r>
            <a:r>
              <a:rPr lang="en-US" sz="1400" dirty="0" smtClean="0">
                <a:latin typeface="Times New Roman" pitchFamily="18" charset="0"/>
                <a:cs typeface="Times New Roman" pitchFamily="18" charset="0"/>
              </a:rPr>
              <a:t>exactly </a:t>
            </a:r>
            <a:r>
              <a:rPr lang="en-US" sz="1400" b="1" dirty="0" smtClean="0">
                <a:latin typeface="Times New Roman" pitchFamily="18" charset="0"/>
                <a:cs typeface="Times New Roman" pitchFamily="18" charset="0"/>
              </a:rPr>
              <a:t>as floating </a:t>
            </a:r>
            <a:r>
              <a:rPr lang="en-US" sz="1400" dirty="0" smtClean="0">
                <a:latin typeface="Times New Roman" pitchFamily="18" charset="0"/>
                <a:cs typeface="Times New Roman" pitchFamily="18" charset="0"/>
              </a:rPr>
              <a:t>and the further risk and benefit will be transferred to MM4. Open sell position will be closed on Market Ask Price and similarly open buy position will be closed on Market Bid Price.</a:t>
            </a:r>
          </a:p>
          <a:p>
            <a:pPr algn="just"/>
            <a:endParaRPr lang="en-US" sz="500"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Spread will be realized </a:t>
            </a:r>
            <a:r>
              <a:rPr lang="en-US" sz="1400" dirty="0" smtClean="0">
                <a:latin typeface="Times New Roman" pitchFamily="18" charset="0"/>
                <a:cs typeface="Times New Roman" pitchFamily="18" charset="0"/>
              </a:rPr>
              <a:t>in a MM’s account when a </a:t>
            </a:r>
            <a:r>
              <a:rPr lang="en-US" sz="1400" b="1" dirty="0" smtClean="0">
                <a:latin typeface="Times New Roman" pitchFamily="18" charset="0"/>
                <a:cs typeface="Times New Roman" pitchFamily="18" charset="0"/>
              </a:rPr>
              <a:t>MM gets both Buy and Sell orders </a:t>
            </a:r>
            <a:r>
              <a:rPr lang="en-US" sz="1400" dirty="0" smtClean="0">
                <a:latin typeface="Times New Roman" pitchFamily="18" charset="0"/>
                <a:cs typeface="Times New Roman" pitchFamily="18" charset="0"/>
              </a:rPr>
              <a:t>from clients/MMs circle. </a:t>
            </a:r>
          </a:p>
          <a:p>
            <a:pPr algn="just"/>
            <a:endParaRPr lang="en-US" sz="5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E.g. MM6 has two open Sell positions and has also got the best BID intention in market depth and if any client takes 2 lot market Sell orders, then open positions of MM6 gets squared off on BID Price because client takes sell orders on the same, which results in the spread realization in MM’s account. i.e. MM’s profit will be increased by the spread value and Loss will be decreased by the same.</a:t>
            </a:r>
          </a:p>
        </p:txBody>
      </p:sp>
      <p:pic>
        <p:nvPicPr>
          <p:cNvPr id="2" name="Picture 2" descr="C:\Documents and Settings\MEX1\Desktop\New Folder\jiff\25.gif"/>
          <p:cNvPicPr>
            <a:picLocks noChangeAspect="1" noChangeArrowheads="1" noCrop="1"/>
          </p:cNvPicPr>
          <p:nvPr>
            <p:custDataLst>
              <p:tags r:id="rId7"/>
            </p:custDataLst>
          </p:nvPr>
        </p:nvPicPr>
        <p:blipFill>
          <a:blip r:embed="rId15" cstate="print"/>
          <a:srcRect/>
          <a:stretch>
            <a:fillRect/>
          </a:stretch>
        </p:blipFill>
        <p:spPr bwMode="auto">
          <a:xfrm>
            <a:off x="1066800" y="4191000"/>
            <a:ext cx="4467225" cy="1190625"/>
          </a:xfrm>
          <a:prstGeom prst="rect">
            <a:avLst/>
          </a:prstGeom>
          <a:noFill/>
        </p:spPr>
      </p:pic>
      <p:pic>
        <p:nvPicPr>
          <p:cNvPr id="3" name="Picture 3" descr="C:\Documents and Settings\MEX1\Desktop\New Folder\jiff\26.gif"/>
          <p:cNvPicPr>
            <a:picLocks noChangeAspect="1" noChangeArrowheads="1" noCrop="1"/>
          </p:cNvPicPr>
          <p:nvPr>
            <p:custDataLst>
              <p:tags r:id="rId8"/>
            </p:custDataLst>
          </p:nvPr>
        </p:nvPicPr>
        <p:blipFill>
          <a:blip r:embed="rId16" cstate="print"/>
          <a:srcRect/>
          <a:stretch>
            <a:fillRect/>
          </a:stretch>
        </p:blipFill>
        <p:spPr bwMode="auto">
          <a:xfrm>
            <a:off x="6096000" y="4495800"/>
            <a:ext cx="838200" cy="700790"/>
          </a:xfrm>
          <a:prstGeom prst="rect">
            <a:avLst/>
          </a:prstGeom>
          <a:noFill/>
        </p:spPr>
      </p:pic>
      <p:grpSp>
        <p:nvGrpSpPr>
          <p:cNvPr id="50" name="Group 49"/>
          <p:cNvGrpSpPr/>
          <p:nvPr>
            <p:custDataLst>
              <p:tags r:id="rId9"/>
            </p:custDataLst>
          </p:nvPr>
        </p:nvGrpSpPr>
        <p:grpSpPr>
          <a:xfrm>
            <a:off x="6096000" y="1600200"/>
            <a:ext cx="2895600" cy="4876800"/>
            <a:chOff x="6096000" y="1600200"/>
            <a:chExt cx="2895600" cy="4876800"/>
          </a:xfrm>
        </p:grpSpPr>
        <p:sp>
          <p:nvSpPr>
            <p:cNvPr id="9" name="Rectangle 8"/>
            <p:cNvSpPr/>
            <p:nvPr/>
          </p:nvSpPr>
          <p:spPr>
            <a:xfrm>
              <a:off x="7239000" y="1600200"/>
              <a:ext cx="990600" cy="3810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Connector 12"/>
            <p:cNvCxnSpPr/>
            <p:nvPr/>
          </p:nvCxnSpPr>
          <p:spPr>
            <a:xfrm rot="5400000">
              <a:off x="7086600" y="3581400"/>
              <a:ext cx="3657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7162800" y="5410200"/>
              <a:ext cx="1752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rot="5400000">
              <a:off x="7086600" y="5486400"/>
              <a:ext cx="152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8229600" y="1752600"/>
              <a:ext cx="685800" cy="0"/>
            </a:xfrm>
            <a:prstGeom prst="line">
              <a:avLst/>
            </a:prstGeom>
          </p:spPr>
          <p:style>
            <a:lnRef idx="2">
              <a:schemeClr val="accent2"/>
            </a:lnRef>
            <a:fillRef idx="0">
              <a:schemeClr val="accent2"/>
            </a:fillRef>
            <a:effectRef idx="1">
              <a:schemeClr val="accent2"/>
            </a:effectRef>
            <a:fontRef idx="minor">
              <a:schemeClr val="tx1"/>
            </a:fontRef>
          </p:style>
        </p:cxnSp>
        <p:sp>
          <p:nvSpPr>
            <p:cNvPr id="23" name="Rectangle 22"/>
            <p:cNvSpPr/>
            <p:nvPr/>
          </p:nvSpPr>
          <p:spPr>
            <a:xfrm>
              <a:off x="6096000" y="5562600"/>
              <a:ext cx="1524000" cy="9144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7696200" y="5562600"/>
              <a:ext cx="1295400" cy="9144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7086600" y="2590800"/>
              <a:ext cx="1600200" cy="2286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53" name="Group 52"/>
          <p:cNvGrpSpPr/>
          <p:nvPr>
            <p:custDataLst>
              <p:tags r:id="rId10"/>
            </p:custDataLst>
          </p:nvPr>
        </p:nvGrpSpPr>
        <p:grpSpPr>
          <a:xfrm>
            <a:off x="3048000" y="1600200"/>
            <a:ext cx="5943600" cy="4876800"/>
            <a:chOff x="3048000" y="1600200"/>
            <a:chExt cx="5943600" cy="4876800"/>
          </a:xfrm>
        </p:grpSpPr>
        <p:grpSp>
          <p:nvGrpSpPr>
            <p:cNvPr id="51" name="Group 50"/>
            <p:cNvGrpSpPr/>
            <p:nvPr/>
          </p:nvGrpSpPr>
          <p:grpSpPr>
            <a:xfrm>
              <a:off x="3048000" y="1600200"/>
              <a:ext cx="5943600" cy="4876800"/>
              <a:chOff x="3048000" y="1600200"/>
              <a:chExt cx="5943600" cy="4876800"/>
            </a:xfrm>
          </p:grpSpPr>
          <p:sp>
            <p:nvSpPr>
              <p:cNvPr id="27" name="Rectangle 26"/>
              <p:cNvSpPr/>
              <p:nvPr/>
            </p:nvSpPr>
            <p:spPr>
              <a:xfrm>
                <a:off x="6019800" y="1600200"/>
                <a:ext cx="990600" cy="3810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8" name="Straight Connector 27"/>
              <p:cNvCxnSpPr/>
              <p:nvPr/>
            </p:nvCxnSpPr>
            <p:spPr>
              <a:xfrm>
                <a:off x="5562600" y="1828800"/>
                <a:ext cx="457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rot="5400000">
                <a:off x="4381500" y="3009900"/>
                <a:ext cx="2362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rot="5400000">
                <a:off x="3655385" y="4269415"/>
                <a:ext cx="156830" cy="0"/>
              </a:xfrm>
              <a:prstGeom prst="line">
                <a:avLst/>
              </a:prstGeom>
            </p:spPr>
            <p:style>
              <a:lnRef idx="2">
                <a:schemeClr val="accent2"/>
              </a:lnRef>
              <a:fillRef idx="0">
                <a:schemeClr val="accent2"/>
              </a:fillRef>
              <a:effectRef idx="1">
                <a:schemeClr val="accent2"/>
              </a:effectRef>
              <a:fontRef idx="minor">
                <a:schemeClr val="tx1"/>
              </a:fontRef>
            </p:style>
          </p:cxnSp>
          <p:sp>
            <p:nvSpPr>
              <p:cNvPr id="33" name="Rectangle 32"/>
              <p:cNvSpPr/>
              <p:nvPr/>
            </p:nvSpPr>
            <p:spPr>
              <a:xfrm>
                <a:off x="3048000" y="4343400"/>
                <a:ext cx="1219200" cy="9144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8" name="Straight Connector 37"/>
              <p:cNvCxnSpPr/>
              <p:nvPr/>
            </p:nvCxnSpPr>
            <p:spPr>
              <a:xfrm>
                <a:off x="3733800" y="4191000"/>
                <a:ext cx="1828800" cy="0"/>
              </a:xfrm>
              <a:prstGeom prst="line">
                <a:avLst/>
              </a:prstGeom>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4343400" y="4343400"/>
                <a:ext cx="1066800" cy="9144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Rectangle 41"/>
              <p:cNvSpPr/>
              <p:nvPr/>
            </p:nvSpPr>
            <p:spPr>
              <a:xfrm>
                <a:off x="6172200" y="4572000"/>
                <a:ext cx="685800" cy="5334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3" name="Straight Connector 42"/>
              <p:cNvCxnSpPr/>
              <p:nvPr/>
            </p:nvCxnSpPr>
            <p:spPr>
              <a:xfrm>
                <a:off x="5410200" y="4876800"/>
                <a:ext cx="762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p:nvCxnSpPr>
            <p:spPr>
              <a:xfrm>
                <a:off x="6858000" y="4876800"/>
                <a:ext cx="1447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a:xfrm rot="5400000">
                <a:off x="7962900" y="5219700"/>
                <a:ext cx="685800" cy="0"/>
              </a:xfrm>
              <a:prstGeom prst="line">
                <a:avLst/>
              </a:prstGeom>
            </p:spPr>
            <p:style>
              <a:lnRef idx="2">
                <a:schemeClr val="accent2"/>
              </a:lnRef>
              <a:fillRef idx="0">
                <a:schemeClr val="accent2"/>
              </a:fillRef>
              <a:effectRef idx="1">
                <a:schemeClr val="accent2"/>
              </a:effectRef>
              <a:fontRef idx="minor">
                <a:schemeClr val="tx1"/>
              </a:fontRef>
            </p:style>
          </p:cxnSp>
          <p:sp>
            <p:nvSpPr>
              <p:cNvPr id="49" name="Rectangle 48"/>
              <p:cNvSpPr/>
              <p:nvPr/>
            </p:nvSpPr>
            <p:spPr>
              <a:xfrm>
                <a:off x="7696200" y="5562600"/>
                <a:ext cx="1295400" cy="9144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52" name="Rectangle 51"/>
            <p:cNvSpPr/>
            <p:nvPr/>
          </p:nvSpPr>
          <p:spPr>
            <a:xfrm>
              <a:off x="5715000" y="2590800"/>
              <a:ext cx="1371600" cy="228600"/>
            </a:xfrm>
            <a:prstGeom prst="rect">
              <a:avLst/>
            </a:prstGeom>
            <a:solidFill>
              <a:schemeClr val="lt1">
                <a:alpha val="0"/>
              </a:schemeClr>
            </a:solid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50"/>
                                        </p:tgtEl>
                                      </p:cBhvr>
                                    </p:animEffect>
                                    <p:set>
                                      <p:cBhvr>
                                        <p:cTn id="15" dur="1" fill="hold">
                                          <p:stCondLst>
                                            <p:cond delay="1999"/>
                                          </p:stCondLst>
                                        </p:cTn>
                                        <p:tgtEl>
                                          <p:spTgt spid="5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0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57200" y="1447800"/>
            <a:ext cx="8229600" cy="4525963"/>
          </a:xfrm>
        </p:spPr>
        <p:txBody>
          <a:bodyPr>
            <a:normAutofit/>
          </a:bodyPr>
          <a:lstStyle/>
          <a:p>
            <a:pPr algn="just"/>
            <a:r>
              <a:rPr lang="en-US" sz="2000" b="1" dirty="0" smtClean="0">
                <a:latin typeface="Cambria" pitchFamily="18" charset="0"/>
              </a:rPr>
              <a:t>Spread Benefit</a:t>
            </a:r>
            <a:r>
              <a:rPr lang="en-US" sz="2000" dirty="0" smtClean="0">
                <a:latin typeface="Cambria" pitchFamily="18" charset="0"/>
              </a:rPr>
              <a:t>: Market Makers are </a:t>
            </a:r>
            <a:r>
              <a:rPr lang="en-US" sz="2000" b="1" dirty="0" smtClean="0">
                <a:latin typeface="Cambria" pitchFamily="18" charset="0"/>
              </a:rPr>
              <a:t>allowed to use given range of spread to quote the prices</a:t>
            </a:r>
            <a:r>
              <a:rPr lang="en-US" sz="2000" dirty="0" smtClean="0">
                <a:latin typeface="Cambria" pitchFamily="18" charset="0"/>
              </a:rPr>
              <a:t>, which results in </a:t>
            </a:r>
            <a:r>
              <a:rPr lang="en-US" sz="2000" b="1" dirty="0" smtClean="0">
                <a:latin typeface="Cambria" pitchFamily="18" charset="0"/>
              </a:rPr>
              <a:t>good spread benefit </a:t>
            </a:r>
            <a:r>
              <a:rPr lang="en-US" sz="2000" dirty="0" smtClean="0">
                <a:latin typeface="Cambria" pitchFamily="18" charset="0"/>
              </a:rPr>
              <a:t>for the MMs. The strategic selection of competitive and comparative spread helps to </a:t>
            </a:r>
            <a:r>
              <a:rPr lang="en-US" sz="2000" b="1" dirty="0" smtClean="0">
                <a:latin typeface="Cambria" pitchFamily="18" charset="0"/>
              </a:rPr>
              <a:t>maximize the return </a:t>
            </a:r>
            <a:r>
              <a:rPr lang="en-US" sz="2000" dirty="0" smtClean="0">
                <a:latin typeface="Cambria" pitchFamily="18" charset="0"/>
              </a:rPr>
              <a:t>and </a:t>
            </a:r>
            <a:r>
              <a:rPr lang="en-US" sz="2000" b="1" dirty="0" smtClean="0">
                <a:latin typeface="Cambria" pitchFamily="18" charset="0"/>
              </a:rPr>
              <a:t>minimize the risk </a:t>
            </a:r>
            <a:r>
              <a:rPr lang="en-US" sz="2000" dirty="0" smtClean="0">
                <a:latin typeface="Cambria" pitchFamily="18" charset="0"/>
              </a:rPr>
              <a:t>for the MMs.</a:t>
            </a:r>
          </a:p>
          <a:p>
            <a:pPr lvl="0" algn="just"/>
            <a:endParaRPr lang="en-US" sz="2000" b="1" dirty="0" smtClean="0">
              <a:latin typeface="Cambria" pitchFamily="18" charset="0"/>
            </a:endParaRPr>
          </a:p>
          <a:p>
            <a:pPr lvl="0" algn="just"/>
            <a:r>
              <a:rPr lang="en-US" sz="2000" b="1" dirty="0" smtClean="0">
                <a:latin typeface="Cambria" pitchFamily="18" charset="0"/>
              </a:rPr>
              <a:t>Margin Release facilities: </a:t>
            </a:r>
            <a:r>
              <a:rPr lang="en-US" sz="2000" dirty="0" smtClean="0">
                <a:latin typeface="Cambria" pitchFamily="18" charset="0"/>
              </a:rPr>
              <a:t>As MMs are quoting Bid and Ask prices simultaneously; in case of execution of both buy and sell quotes, the initial margin goes free for the particular quantities which allows MMs to increase their trade lots.</a:t>
            </a:r>
          </a:p>
          <a:p>
            <a:pPr lvl="0" algn="just"/>
            <a:endParaRPr lang="en-US" sz="2000" dirty="0" smtClean="0">
              <a:latin typeface="Cambria" pitchFamily="18" charset="0"/>
            </a:endParaRPr>
          </a:p>
          <a:p>
            <a:pPr lvl="0" algn="just"/>
            <a:endParaRPr lang="en-US" sz="2000" dirty="0" smtClean="0">
              <a:latin typeface="Cambria" pitchFamily="18" charset="0"/>
            </a:endParaRPr>
          </a:p>
          <a:p>
            <a:pPr lvl="0" algn="just">
              <a:buNone/>
            </a:pPr>
            <a:endParaRPr lang="en-US" sz="2000" dirty="0" smtClean="0">
              <a:latin typeface="Cambria" pitchFamily="18" charset="0"/>
            </a:endParaRPr>
          </a:p>
          <a:p>
            <a:pPr algn="just"/>
            <a:endParaRPr lang="en-US" sz="2000" dirty="0"/>
          </a:p>
        </p:txBody>
      </p:sp>
      <p:sp>
        <p:nvSpPr>
          <p:cNvPr id="4" name="TextBox 3"/>
          <p:cNvSpPr txBox="1"/>
          <p:nvPr>
            <p:custDataLst>
              <p:tags r:id="rId3"/>
            </p:custDataLst>
          </p:nvPr>
        </p:nvSpPr>
        <p:spPr>
          <a:xfrm>
            <a:off x="381000" y="76200"/>
            <a:ext cx="8153400" cy="523220"/>
          </a:xfrm>
          <a:prstGeom prst="rect">
            <a:avLst/>
          </a:prstGeom>
          <a:noFill/>
        </p:spPr>
        <p:txBody>
          <a:bodyPr wrap="square" rtlCol="0">
            <a:spAutoFit/>
          </a:bodyPr>
          <a:lstStyle/>
          <a:p>
            <a:pPr algn="ctr"/>
            <a:r>
              <a:rPr lang="en-US" sz="2800" b="1" dirty="0" smtClean="0">
                <a:latin typeface="Cambria" pitchFamily="18" charset="0"/>
              </a:rPr>
              <a:t>Benefits </a:t>
            </a:r>
            <a:endParaRPr lang="en-US" sz="2800" b="1"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71600" y="3581400"/>
            <a:ext cx="6096000" cy="838200"/>
          </a:xfrm>
        </p:spPr>
        <p:txBody>
          <a:bodyPr>
            <a:noAutofit/>
          </a:bodyPr>
          <a:lstStyle/>
          <a:p>
            <a:r>
              <a:rPr lang="en-US" sz="3600" b="1" dirty="0" smtClean="0">
                <a:solidFill>
                  <a:srgbClr val="ED6C01"/>
                </a:solidFill>
                <a:latin typeface="Myriad Pro Black" pitchFamily="34" charset="0"/>
              </a:rPr>
              <a:t>Thank You </a:t>
            </a:r>
            <a:endParaRPr lang="en-US" sz="3600" b="1" dirty="0">
              <a:solidFill>
                <a:srgbClr val="ED6C01"/>
              </a:solidFill>
              <a:latin typeface="Myriad Pro Black" pitchFamily="34" charset="0"/>
            </a:endParaRPr>
          </a:p>
        </p:txBody>
      </p:sp>
      <p:sp>
        <p:nvSpPr>
          <p:cNvPr id="3" name="TextBox 2"/>
          <p:cNvSpPr txBox="1"/>
          <p:nvPr/>
        </p:nvSpPr>
        <p:spPr>
          <a:xfrm>
            <a:off x="0" y="4178111"/>
            <a:ext cx="9144000" cy="2908489"/>
          </a:xfrm>
          <a:prstGeom prst="rect">
            <a:avLst/>
          </a:prstGeom>
          <a:noFill/>
        </p:spPr>
        <p:txBody>
          <a:bodyPr wrap="square" rtlCol="0">
            <a:spAutoFit/>
          </a:bodyPr>
          <a:lstStyle/>
          <a:p>
            <a:pPr algn="ctr">
              <a:lnSpc>
                <a:spcPct val="150000"/>
              </a:lnSpc>
            </a:pPr>
            <a:r>
              <a:rPr lang="en-US" sz="2000" b="1" dirty="0" smtClean="0">
                <a:latin typeface="Times New Roman" pitchFamily="18" charset="0"/>
                <a:cs typeface="Times New Roman" pitchFamily="18" charset="0"/>
              </a:rPr>
              <a:t>Mercantile Exchange Nepal Limited </a:t>
            </a:r>
          </a:p>
          <a:p>
            <a:pPr algn="ctr">
              <a:lnSpc>
                <a:spcPct val="150000"/>
              </a:lnSpc>
            </a:pPr>
            <a:r>
              <a:rPr lang="en-US" sz="1600" dirty="0" smtClean="0">
                <a:latin typeface="Times New Roman" pitchFamily="18" charset="0"/>
                <a:cs typeface="Times New Roman" pitchFamily="18" charset="0"/>
              </a:rPr>
              <a:t>House No. 25, </a:t>
            </a:r>
            <a:r>
              <a:rPr lang="en-US" sz="1600" dirty="0" err="1" smtClean="0">
                <a:latin typeface="Times New Roman" pitchFamily="18" charset="0"/>
                <a:cs typeface="Times New Roman" pitchFamily="18" charset="0"/>
              </a:rPr>
              <a:t>Shesh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Marga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Charkhal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Dillibazar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Kathmandu,Nepal</a:t>
            </a:r>
            <a:r>
              <a:rPr lang="en-US" sz="1600" dirty="0" smtClean="0">
                <a:latin typeface="Times New Roman" pitchFamily="18" charset="0"/>
                <a:cs typeface="Times New Roman" pitchFamily="18" charset="0"/>
              </a:rPr>
              <a:t>.</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Website: </a:t>
            </a:r>
            <a:r>
              <a:rPr lang="en-US" sz="1600" dirty="0" smtClean="0">
                <a:latin typeface="Times New Roman" pitchFamily="18" charset="0"/>
                <a:cs typeface="Times New Roman" pitchFamily="18" charset="0"/>
                <a:hlinkClick r:id="rId5" tooltip="Mercantile Exchange Nepal Limited"/>
              </a:rPr>
              <a:t>www.mexnepal.com</a:t>
            </a:r>
            <a:r>
              <a:rPr lang="en-US" sz="1600" dirty="0" smtClean="0">
                <a:latin typeface="Times New Roman" pitchFamily="18" charset="0"/>
                <a:cs typeface="Times New Roman" pitchFamily="18" charset="0"/>
              </a:rPr>
              <a:t> E-Mail: </a:t>
            </a:r>
            <a:r>
              <a:rPr lang="en-US" sz="1600" dirty="0" smtClean="0">
                <a:latin typeface="Times New Roman" pitchFamily="18" charset="0"/>
                <a:cs typeface="Times New Roman" pitchFamily="18" charset="0"/>
                <a:hlinkClick r:id="rId6"/>
              </a:rPr>
              <a:t>bd@mexnepal.com</a:t>
            </a:r>
            <a:endParaRPr lang="en-US" sz="1600" dirty="0" smtClean="0">
              <a:latin typeface="Times New Roman" pitchFamily="18" charset="0"/>
              <a:cs typeface="Times New Roman" pitchFamily="18" charset="0"/>
            </a:endParaRPr>
          </a:p>
          <a:p>
            <a:pPr algn="ctr">
              <a:lnSpc>
                <a:spcPct val="150000"/>
              </a:lnSpc>
            </a:pPr>
            <a:r>
              <a:rPr lang="en-US" sz="1600" dirty="0" smtClean="0">
                <a:latin typeface="Times New Roman" pitchFamily="18" charset="0"/>
                <a:cs typeface="Times New Roman" pitchFamily="18" charset="0"/>
              </a:rPr>
              <a:t>Phone: +</a:t>
            </a:r>
            <a:r>
              <a:rPr lang="en-US" sz="1600" dirty="0" smtClean="0">
                <a:latin typeface="Times New Roman" pitchFamily="18" charset="0"/>
                <a:cs typeface="Times New Roman" pitchFamily="18" charset="0"/>
              </a:rPr>
              <a:t>977-1-4423566/77/88</a:t>
            </a:r>
            <a:r>
              <a:rPr lang="en-US" sz="1600" dirty="0" smtClean="0">
                <a:latin typeface="Times New Roman" pitchFamily="18" charset="0"/>
                <a:cs typeface="Times New Roman" pitchFamily="18" charset="0"/>
              </a:rPr>
              <a:t> Fax: +</a:t>
            </a:r>
            <a:r>
              <a:rPr lang="en-US" sz="1600" dirty="0" smtClean="0">
                <a:latin typeface="Times New Roman" pitchFamily="18" charset="0"/>
                <a:cs typeface="Times New Roman" pitchFamily="18" charset="0"/>
              </a:rPr>
              <a:t>977-1-4417854/55</a:t>
            </a:r>
            <a:endParaRPr lang="en-US" sz="1600" dirty="0" smtClean="0">
              <a:latin typeface="Times New Roman" pitchFamily="18" charset="0"/>
              <a:cs typeface="Times New Roman" pitchFamily="18" charset="0"/>
            </a:endParaRPr>
          </a:p>
          <a:p>
            <a:pPr algn="ctr">
              <a:lnSpc>
                <a:spcPct val="150000"/>
              </a:lnSpc>
            </a:pPr>
            <a:r>
              <a:rPr lang="en-US" dirty="0" smtClean="0">
                <a:latin typeface="Times New Roman" pitchFamily="18" charset="0"/>
                <a:cs typeface="Times New Roman" pitchFamily="18" charset="0"/>
              </a:rPr>
              <a:t>------------------------------------------------------------------------------------------------</a:t>
            </a:r>
          </a:p>
          <a:p>
            <a:pPr algn="ctr">
              <a:lnSpc>
                <a:spcPct val="150000"/>
              </a:lnSpc>
            </a:pPr>
            <a:r>
              <a:rPr lang="en-US" b="1" i="1" dirty="0" smtClean="0">
                <a:latin typeface="Times New Roman" pitchFamily="18" charset="0"/>
                <a:cs typeface="Times New Roman" pitchFamily="18" charset="0"/>
              </a:rPr>
              <a:t>Disclaimer : </a:t>
            </a:r>
            <a:r>
              <a:rPr lang="en-US" i="1" dirty="0" smtClean="0">
                <a:latin typeface="Times New Roman" pitchFamily="18" charset="0"/>
                <a:cs typeface="Times New Roman" pitchFamily="18" charset="0"/>
              </a:rPr>
              <a:t>The features are subject to change in order to best meet the needs of the market.</a:t>
            </a:r>
          </a:p>
          <a:p>
            <a:pPr algn="ctr">
              <a:lnSpc>
                <a:spcPct val="150000"/>
              </a:lnSpc>
            </a:pPr>
            <a:endParaRPr lang="en-US"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rmAutofit lnSpcReduction="10000"/>
          </a:bodyPr>
          <a:lstStyle/>
          <a:p>
            <a:pPr lvl="0" algn="just"/>
            <a:r>
              <a:rPr lang="en-US" sz="1800" b="1" dirty="0" smtClean="0">
                <a:latin typeface="Cambria" pitchFamily="18" charset="0"/>
                <a:cs typeface="Times New Roman" pitchFamily="18" charset="0"/>
              </a:rPr>
              <a:t>Competitive Advantage:</a:t>
            </a:r>
            <a:r>
              <a:rPr lang="en-US" sz="1800" dirty="0" smtClean="0">
                <a:latin typeface="Cambria" pitchFamily="18" charset="0"/>
                <a:cs typeface="Times New Roman" pitchFamily="18" charset="0"/>
              </a:rPr>
              <a:t> MM quoting competitive prices are likely to have their orders executed sooner rather than later. They can deal with the </a:t>
            </a:r>
            <a:r>
              <a:rPr lang="en-US" sz="1800" b="1" dirty="0" smtClean="0">
                <a:latin typeface="Cambria" pitchFamily="18" charset="0"/>
                <a:cs typeface="Times New Roman" pitchFamily="18" charset="0"/>
              </a:rPr>
              <a:t>huge number of participants</a:t>
            </a:r>
            <a:r>
              <a:rPr lang="en-US" sz="1800" dirty="0" smtClean="0">
                <a:latin typeface="Cambria" pitchFamily="18" charset="0"/>
                <a:cs typeface="Times New Roman" pitchFamily="18" charset="0"/>
              </a:rPr>
              <a:t> (all the clients &amp; MM affiliated with the exchange) under Price-Time Priority principle.</a:t>
            </a:r>
          </a:p>
          <a:p>
            <a:pPr lvl="0" algn="just">
              <a:buNone/>
            </a:pPr>
            <a:endParaRPr lang="en-US" sz="1800" dirty="0" smtClean="0">
              <a:latin typeface="Cambria" pitchFamily="18" charset="0"/>
              <a:cs typeface="Times New Roman" pitchFamily="18" charset="0"/>
            </a:endParaRPr>
          </a:p>
          <a:p>
            <a:pPr lvl="0" algn="just"/>
            <a:r>
              <a:rPr lang="en-US" sz="1800" b="1" dirty="0" smtClean="0">
                <a:latin typeface="Cambria" pitchFamily="18" charset="0"/>
                <a:cs typeface="Times New Roman" pitchFamily="18" charset="0"/>
              </a:rPr>
              <a:t>Clients also get competitive quotes</a:t>
            </a:r>
            <a:r>
              <a:rPr lang="en-US" sz="1800" dirty="0" smtClean="0">
                <a:latin typeface="Cambria" pitchFamily="18" charset="0"/>
                <a:cs typeface="Times New Roman" pitchFamily="18" charset="0"/>
              </a:rPr>
              <a:t> because of lowest spread by large number of MMs.</a:t>
            </a:r>
          </a:p>
          <a:p>
            <a:pPr lvl="0" algn="just">
              <a:buNone/>
            </a:pPr>
            <a:endParaRPr lang="en-US" sz="1800" dirty="0" smtClean="0">
              <a:latin typeface="Cambria" pitchFamily="18" charset="0"/>
              <a:cs typeface="Times New Roman" pitchFamily="18" charset="0"/>
            </a:endParaRPr>
          </a:p>
          <a:p>
            <a:pPr lvl="0" algn="just"/>
            <a:r>
              <a:rPr lang="en-US" sz="1800" dirty="0" smtClean="0">
                <a:latin typeface="Cambria" pitchFamily="18" charset="0"/>
                <a:cs typeface="Times New Roman" pitchFamily="18" charset="0"/>
              </a:rPr>
              <a:t>Equal  change in quantity in both sides (BID &amp; ASK) ensures </a:t>
            </a:r>
            <a:r>
              <a:rPr lang="en-US" sz="1800" b="1" dirty="0" smtClean="0">
                <a:latin typeface="Cambria" pitchFamily="18" charset="0"/>
                <a:cs typeface="Times New Roman" pitchFamily="18" charset="0"/>
              </a:rPr>
              <a:t>balanced Market Depth</a:t>
            </a:r>
            <a:r>
              <a:rPr lang="en-US" sz="1800" dirty="0" smtClean="0">
                <a:latin typeface="Cambria" pitchFamily="18" charset="0"/>
                <a:cs typeface="Times New Roman" pitchFamily="18" charset="0"/>
              </a:rPr>
              <a:t> (Volume) in every situation.</a:t>
            </a:r>
          </a:p>
          <a:p>
            <a:pPr lvl="0" algn="just"/>
            <a:endParaRPr lang="en-US" sz="1800" dirty="0" smtClean="0">
              <a:latin typeface="Cambria" pitchFamily="18" charset="0"/>
              <a:cs typeface="Times New Roman" pitchFamily="18" charset="0"/>
            </a:endParaRPr>
          </a:p>
          <a:p>
            <a:pPr lvl="0" algn="just"/>
            <a:r>
              <a:rPr lang="en-US" sz="1800" dirty="0" smtClean="0">
                <a:latin typeface="Cambria" pitchFamily="18" charset="0"/>
                <a:cs typeface="Times New Roman" pitchFamily="18" charset="0"/>
              </a:rPr>
              <a:t>In the scenario of MM intention being matched from one side only, i.e. either BID or ASK, the equal number of intentions will be blocked from the opposite side for the cancelation only till the MM has open position/s from first side; this further ensures balance between two sides of Market Depth.</a:t>
            </a:r>
          </a:p>
          <a:p>
            <a:pPr lvl="0" algn="just">
              <a:buNone/>
            </a:pPr>
            <a:endParaRPr lang="en-US" sz="1800" dirty="0">
              <a:latin typeface="Cambria" pitchFamily="18" charset="0"/>
              <a:cs typeface="Times New Roman" pitchFamily="18" charset="0"/>
            </a:endParaRPr>
          </a:p>
        </p:txBody>
      </p:sp>
      <p:sp>
        <p:nvSpPr>
          <p:cNvPr id="4" name="TextBox 3"/>
          <p:cNvSpPr txBox="1"/>
          <p:nvPr>
            <p:custDataLst>
              <p:tags r:id="rId3"/>
            </p:custDataLst>
          </p:nvPr>
        </p:nvSpPr>
        <p:spPr>
          <a:xfrm>
            <a:off x="381000" y="76200"/>
            <a:ext cx="8229600" cy="523220"/>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Benefits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ients order.gif"/>
          <p:cNvPicPr>
            <a:picLocks noChangeAspect="1"/>
          </p:cNvPicPr>
          <p:nvPr/>
        </p:nvPicPr>
        <p:blipFill>
          <a:blip r:embed="rId18" cstate="print"/>
          <a:stretch>
            <a:fillRect/>
          </a:stretch>
        </p:blipFill>
        <p:spPr>
          <a:xfrm>
            <a:off x="4210050" y="4133850"/>
            <a:ext cx="4933950" cy="2571750"/>
          </a:xfrm>
          <a:prstGeom prst="rect">
            <a:avLst/>
          </a:prstGeom>
        </p:spPr>
      </p:pic>
      <p:pic>
        <p:nvPicPr>
          <p:cNvPr id="35" name="Picture 34" descr="5.gif"/>
          <p:cNvPicPr>
            <a:picLocks noChangeAspect="1"/>
          </p:cNvPicPr>
          <p:nvPr>
            <p:custDataLst>
              <p:tags r:id="rId2"/>
            </p:custDataLst>
          </p:nvPr>
        </p:nvPicPr>
        <p:blipFill>
          <a:blip r:embed="rId19" cstate="print"/>
          <a:stretch>
            <a:fillRect/>
          </a:stretch>
        </p:blipFill>
        <p:spPr>
          <a:xfrm>
            <a:off x="381000" y="5486400"/>
            <a:ext cx="3810000" cy="914400"/>
          </a:xfrm>
          <a:prstGeom prst="rect">
            <a:avLst/>
          </a:prstGeom>
        </p:spPr>
      </p:pic>
      <p:pic>
        <p:nvPicPr>
          <p:cNvPr id="44" name="Picture 43" descr="2.gif"/>
          <p:cNvPicPr>
            <a:picLocks noChangeAspect="1"/>
          </p:cNvPicPr>
          <p:nvPr>
            <p:custDataLst>
              <p:tags r:id="rId3"/>
            </p:custDataLst>
          </p:nvPr>
        </p:nvPicPr>
        <p:blipFill>
          <a:blip r:embed="rId20" cstate="print"/>
          <a:stretch>
            <a:fillRect/>
          </a:stretch>
        </p:blipFill>
        <p:spPr>
          <a:xfrm>
            <a:off x="5181600" y="4114800"/>
            <a:ext cx="3962400" cy="2571750"/>
          </a:xfrm>
          <a:prstGeom prst="rect">
            <a:avLst/>
          </a:prstGeom>
        </p:spPr>
      </p:pic>
      <p:pic>
        <p:nvPicPr>
          <p:cNvPr id="37" name="Picture 36" descr="4.gif"/>
          <p:cNvPicPr>
            <a:picLocks noChangeAspect="1"/>
          </p:cNvPicPr>
          <p:nvPr>
            <p:custDataLst>
              <p:tags r:id="rId4"/>
            </p:custDataLst>
          </p:nvPr>
        </p:nvPicPr>
        <p:blipFill>
          <a:blip r:embed="rId21" cstate="print"/>
          <a:stretch>
            <a:fillRect/>
          </a:stretch>
        </p:blipFill>
        <p:spPr>
          <a:xfrm>
            <a:off x="381000" y="4724400"/>
            <a:ext cx="3810000" cy="839492"/>
          </a:xfrm>
          <a:prstGeom prst="rect">
            <a:avLst/>
          </a:prstGeom>
        </p:spPr>
      </p:pic>
      <p:graphicFrame>
        <p:nvGraphicFramePr>
          <p:cNvPr id="11" name="Table 10"/>
          <p:cNvGraphicFramePr>
            <a:graphicFrameLocks noGrp="1"/>
          </p:cNvGraphicFramePr>
          <p:nvPr>
            <p:custDataLst>
              <p:tags r:id="rId5"/>
            </p:custDataLst>
          </p:nvPr>
        </p:nvGraphicFramePr>
        <p:xfrm>
          <a:off x="5361419" y="1156736"/>
          <a:ext cx="3609975" cy="2881864"/>
        </p:xfrm>
        <a:graphic>
          <a:graphicData uri="http://schemas.openxmlformats.org/drawingml/2006/table">
            <a:tbl>
              <a:tblPr firstRow="1" bandRow="1">
                <a:tableStyleId>{5C22544A-7EE6-4342-B048-85BDC9FD1C3A}</a:tableStyleId>
              </a:tblPr>
              <a:tblGrid>
                <a:gridCol w="1009162"/>
                <a:gridCol w="898700"/>
                <a:gridCol w="869241"/>
                <a:gridCol w="832872"/>
              </a:tblGrid>
              <a:tr h="354798">
                <a:tc gridSpan="2">
                  <a:txBody>
                    <a:bodyPr/>
                    <a:lstStyle/>
                    <a:p>
                      <a:pPr algn="ctr"/>
                      <a:endParaRPr lang="en-US" sz="1500" dirty="0">
                        <a:latin typeface="Times New Roman" pitchFamily="18" charset="0"/>
                        <a:cs typeface="Times New Roman" pitchFamily="18" charset="0"/>
                      </a:endParaRPr>
                    </a:p>
                  </a:txBody>
                  <a:tcPr/>
                </a:tc>
                <a:tc hMerge="1">
                  <a:txBody>
                    <a:bodyPr/>
                    <a:lstStyle/>
                    <a:p>
                      <a:endParaRPr lang="en-US" sz="15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txBody>
                  <a:tcPr/>
                </a:tc>
              </a:tr>
              <a:tr h="427162">
                <a:tc>
                  <a:txBody>
                    <a:bodyPr/>
                    <a:lstStyle/>
                    <a:p>
                      <a:pPr algn="ctr"/>
                      <a:r>
                        <a:rPr lang="en-US" sz="1100" b="1" dirty="0" smtClean="0">
                          <a:latin typeface="Times New Roman" pitchFamily="18" charset="0"/>
                          <a:cs typeface="Times New Roman" pitchFamily="18" charset="0"/>
                        </a:rPr>
                        <a:t>MMs</a:t>
                      </a:r>
                      <a:endParaRPr lang="en-US" sz="1100" b="1" dirty="0">
                        <a:latin typeface="Times New Roman" pitchFamily="18" charset="0"/>
                        <a:cs typeface="Times New Roman" pitchFamily="18" charset="0"/>
                      </a:endParaRPr>
                    </a:p>
                  </a:txBody>
                  <a:tcPr anchor="ctr"/>
                </a:tc>
                <a:tc>
                  <a:txBody>
                    <a:bodyPr/>
                    <a:lstStyle/>
                    <a:p>
                      <a:pPr algn="ctr"/>
                      <a:r>
                        <a:rPr lang="en-US" sz="1100" b="1" baseline="0" dirty="0" smtClean="0">
                          <a:latin typeface="Times New Roman" pitchFamily="18" charset="0"/>
                          <a:cs typeface="Times New Roman" pitchFamily="18" charset="0"/>
                        </a:rPr>
                        <a:t>Quantity</a:t>
                      </a:r>
                      <a:endParaRPr lang="en-US" sz="1100" b="1" dirty="0">
                        <a:latin typeface="Times New Roman" pitchFamily="18" charset="0"/>
                        <a:cs typeface="Times New Roman" pitchFamily="18" charset="0"/>
                      </a:endParaRPr>
                    </a:p>
                  </a:txBody>
                  <a:tcPr anchor="ctr"/>
                </a:tc>
                <a:tc>
                  <a:txBody>
                    <a:bodyPr/>
                    <a:lstStyle/>
                    <a:p>
                      <a:pPr algn="ctr"/>
                      <a:r>
                        <a:rPr lang="en-US" sz="1100" b="1" dirty="0" smtClean="0">
                          <a:latin typeface="Times New Roman" pitchFamily="18" charset="0"/>
                          <a:cs typeface="Times New Roman" pitchFamily="18" charset="0"/>
                        </a:rPr>
                        <a:t>Spread</a:t>
                      </a:r>
                      <a:endParaRPr lang="en-US" sz="1100" b="1" dirty="0">
                        <a:latin typeface="Times New Roman" pitchFamily="18" charset="0"/>
                        <a:cs typeface="Times New Roman" pitchFamily="18" charset="0"/>
                      </a:endParaRPr>
                    </a:p>
                  </a:txBody>
                  <a:tcPr anchor="ctr"/>
                </a:tc>
                <a:tc>
                  <a:txBody>
                    <a:bodyPr/>
                    <a:lstStyle/>
                    <a:p>
                      <a:pPr algn="ctr"/>
                      <a:r>
                        <a:rPr lang="en-US" sz="1100" b="1" dirty="0" smtClean="0">
                          <a:latin typeface="Times New Roman" pitchFamily="18" charset="0"/>
                          <a:cs typeface="Times New Roman" pitchFamily="18" charset="0"/>
                        </a:rPr>
                        <a:t>Time</a:t>
                      </a:r>
                      <a:endParaRPr lang="en-US" sz="1100" b="1"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MM1</a:t>
                      </a:r>
                      <a:endParaRPr lang="en-US" sz="1100" dirty="0">
                        <a:latin typeface="Times New Roman" pitchFamily="18" charset="0"/>
                        <a:cs typeface="Times New Roman" pitchFamily="18" charset="0"/>
                      </a:endParaRPr>
                    </a:p>
                  </a:txBody>
                  <a:tcPr anchor="ctr"/>
                </a:tc>
                <a:tc>
                  <a:txBody>
                    <a:bodyPr/>
                    <a:lstStyle/>
                    <a:p>
                      <a:pPr algn="ctr"/>
                      <a:r>
                        <a:rPr lang="en-US" sz="1100" baseline="0" smtClean="0">
                          <a:latin typeface="Times New Roman" pitchFamily="18" charset="0"/>
                          <a:cs typeface="Times New Roman" pitchFamily="18" charset="0"/>
                        </a:rPr>
                        <a:t>5 </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1</a:t>
                      </a:r>
                      <a:endParaRPr lang="en-US" sz="1100" dirty="0">
                        <a:latin typeface="Times New Roman" pitchFamily="18" charset="0"/>
                        <a:cs typeface="Times New Roman" pitchFamily="18" charset="0"/>
                      </a:endParaRPr>
                    </a:p>
                  </a:txBody>
                  <a:tcPr anchor="ctr"/>
                </a:tc>
                <a:tc>
                  <a:txBody>
                    <a:bodyPr/>
                    <a:lstStyle/>
                    <a:p>
                      <a:pPr algn="ctr"/>
                      <a:r>
                        <a:rPr lang="en-US" sz="1100" dirty="0" smtClean="0">
                          <a:latin typeface="Times New Roman" pitchFamily="18" charset="0"/>
                          <a:cs typeface="Times New Roman" pitchFamily="18" charset="0"/>
                        </a:rPr>
                        <a:t>t1</a:t>
                      </a:r>
                      <a:endParaRPr lang="en-US" sz="1100"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MM2</a:t>
                      </a:r>
                      <a:endParaRPr lang="en-US" sz="1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smtClean="0">
                          <a:latin typeface="Times New Roman" pitchFamily="18" charset="0"/>
                          <a:cs typeface="Times New Roman" pitchFamily="18" charset="0"/>
                        </a:rPr>
                        <a:t>10</a:t>
                      </a:r>
                      <a:endParaRPr lang="en-US" sz="1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smtClean="0">
                          <a:latin typeface="Times New Roman" pitchFamily="18" charset="0"/>
                          <a:cs typeface="Times New Roman" pitchFamily="18" charset="0"/>
                        </a:rPr>
                        <a:t>4</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t2</a:t>
                      </a:r>
                      <a:endParaRPr lang="en-US" sz="1100"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MM3</a:t>
                      </a:r>
                      <a:endParaRPr lang="en-US" sz="1100" dirty="0">
                        <a:latin typeface="Times New Roman" pitchFamily="18" charset="0"/>
                        <a:cs typeface="Times New Roman" pitchFamily="18" charset="0"/>
                      </a:endParaRPr>
                    </a:p>
                  </a:txBody>
                  <a:tcPr anchor="ctr"/>
                </a:tc>
                <a:tc>
                  <a:txBody>
                    <a:bodyPr/>
                    <a:lstStyle/>
                    <a:p>
                      <a:pPr algn="ctr"/>
                      <a:r>
                        <a:rPr lang="en-US" sz="1100" baseline="0" dirty="0" smtClean="0">
                          <a:latin typeface="Times New Roman" pitchFamily="18" charset="0"/>
                          <a:cs typeface="Times New Roman" pitchFamily="18" charset="0"/>
                        </a:rPr>
                        <a:t> 8</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2</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t5</a:t>
                      </a:r>
                      <a:endParaRPr lang="en-US" sz="1100"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MM4</a:t>
                      </a:r>
                      <a:endParaRPr lang="en-US" sz="1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5</a:t>
                      </a:r>
                      <a:endParaRPr lang="en-US" sz="1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3</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t7</a:t>
                      </a:r>
                      <a:endParaRPr lang="en-US" sz="1100"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MM5</a:t>
                      </a:r>
                      <a:endParaRPr lang="en-US" sz="1100" dirty="0">
                        <a:latin typeface="Times New Roman" pitchFamily="18" charset="0"/>
                        <a:cs typeface="Times New Roman" pitchFamily="18" charset="0"/>
                      </a:endParaRPr>
                    </a:p>
                  </a:txBody>
                  <a:tcPr anchor="ctr"/>
                </a:tc>
                <a:tc>
                  <a:txBody>
                    <a:bodyPr/>
                    <a:lstStyle/>
                    <a:p>
                      <a:pPr algn="ctr"/>
                      <a:r>
                        <a:rPr lang="en-US" sz="1100" dirty="0" smtClean="0">
                          <a:latin typeface="Times New Roman" pitchFamily="18" charset="0"/>
                          <a:cs typeface="Times New Roman" pitchFamily="18" charset="0"/>
                        </a:rPr>
                        <a:t>5</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-1</a:t>
                      </a:r>
                      <a:endParaRPr lang="en-US" sz="1100" dirty="0">
                        <a:latin typeface="Times New Roman" pitchFamily="18" charset="0"/>
                        <a:cs typeface="Times New Roman" pitchFamily="18" charset="0"/>
                      </a:endParaRPr>
                    </a:p>
                  </a:txBody>
                  <a:tcPr anchor="ctr"/>
                </a:tc>
                <a:tc>
                  <a:txBody>
                    <a:bodyPr/>
                    <a:lstStyle/>
                    <a:p>
                      <a:pPr algn="ctr"/>
                      <a:r>
                        <a:rPr lang="en-US" sz="1100" dirty="0" smtClean="0">
                          <a:latin typeface="Times New Roman" pitchFamily="18" charset="0"/>
                          <a:cs typeface="Times New Roman" pitchFamily="18" charset="0"/>
                        </a:rPr>
                        <a:t>t4</a:t>
                      </a:r>
                      <a:endParaRPr lang="en-US" sz="1100"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MM6</a:t>
                      </a:r>
                      <a:endParaRPr lang="en-US" sz="1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2</a:t>
                      </a:r>
                      <a:endParaRPr lang="en-US" sz="11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3</a:t>
                      </a:r>
                      <a:endParaRPr lang="en-US" sz="1100" dirty="0">
                        <a:latin typeface="Times New Roman" pitchFamily="18" charset="0"/>
                        <a:cs typeface="Times New Roman" pitchFamily="18" charset="0"/>
                      </a:endParaRPr>
                    </a:p>
                  </a:txBody>
                  <a:tcPr anchor="ctr"/>
                </a:tc>
                <a:tc>
                  <a:txBody>
                    <a:bodyPr/>
                    <a:lstStyle/>
                    <a:p>
                      <a:pPr algn="ctr"/>
                      <a:r>
                        <a:rPr lang="en-US" sz="1100" smtClean="0">
                          <a:latin typeface="Times New Roman" pitchFamily="18" charset="0"/>
                          <a:cs typeface="Times New Roman" pitchFamily="18" charset="0"/>
                        </a:rPr>
                        <a:t>t6</a:t>
                      </a:r>
                      <a:endParaRPr lang="en-US" sz="1100" dirty="0">
                        <a:latin typeface="Times New Roman" pitchFamily="18" charset="0"/>
                        <a:cs typeface="Times New Roman" pitchFamily="18" charset="0"/>
                      </a:endParaRPr>
                    </a:p>
                  </a:txBody>
                  <a:tcPr anchor="ctr"/>
                </a:tc>
              </a:tr>
              <a:tr h="262488">
                <a:tc>
                  <a:txBody>
                    <a:bodyPr/>
                    <a:lstStyle/>
                    <a:p>
                      <a:pPr algn="ctr"/>
                      <a:r>
                        <a:rPr lang="en-US" sz="1100" dirty="0" smtClean="0">
                          <a:latin typeface="Times New Roman" pitchFamily="18" charset="0"/>
                          <a:cs typeface="Times New Roman" pitchFamily="18" charset="0"/>
                        </a:rPr>
                        <a:t>MM7</a:t>
                      </a:r>
                      <a:endParaRPr lang="en-US" sz="11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0</a:t>
                      </a:r>
                      <a:endParaRPr lang="en-US" sz="1100" dirty="0">
                        <a:latin typeface="Times New Roman" pitchFamily="18" charset="0"/>
                        <a:cs typeface="Times New Roman" pitchFamily="18" charset="0"/>
                      </a:endParaRPr>
                    </a:p>
                  </a:txBody>
                  <a:tcPr/>
                </a:tc>
                <a:tc>
                  <a:txBody>
                    <a:bodyPr/>
                    <a:lstStyle/>
                    <a:p>
                      <a:pPr algn="ctr"/>
                      <a:r>
                        <a:rPr lang="en-US" sz="1100" dirty="0" smtClean="0">
                          <a:latin typeface="Times New Roman" pitchFamily="18" charset="0"/>
                          <a:cs typeface="Times New Roman" pitchFamily="18" charset="0"/>
                        </a:rPr>
                        <a:t>t3</a:t>
                      </a:r>
                      <a:endParaRPr lang="en-US" sz="1100" dirty="0">
                        <a:latin typeface="Times New Roman" pitchFamily="18" charset="0"/>
                        <a:cs typeface="Times New Roman" pitchFamily="18" charset="0"/>
                      </a:endParaRPr>
                    </a:p>
                  </a:txBody>
                  <a:tcPr/>
                </a:tc>
              </a:tr>
              <a:tr h="262488">
                <a:tc>
                  <a:txBody>
                    <a:bodyPr/>
                    <a:lstStyle/>
                    <a:p>
                      <a:pPr algn="ctr"/>
                      <a:r>
                        <a:rPr lang="en-US" sz="1100" dirty="0" err="1" smtClean="0">
                          <a:latin typeface="Times New Roman" pitchFamily="18" charset="0"/>
                          <a:cs typeface="Times New Roman" pitchFamily="18" charset="0"/>
                        </a:rPr>
                        <a:t>MM</a:t>
                      </a:r>
                      <a:r>
                        <a:rPr lang="en-US" sz="1100" baseline="30000" dirty="0" err="1" smtClean="0">
                          <a:latin typeface="Times New Roman" pitchFamily="18" charset="0"/>
                          <a:cs typeface="Times New Roman" pitchFamily="18" charset="0"/>
                        </a:rPr>
                        <a:t>n</a:t>
                      </a:r>
                      <a:endParaRPr lang="en-US" sz="1100" baseline="30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latin typeface="Times New Roman" pitchFamily="18" charset="0"/>
                          <a:cs typeface="Times New Roman" pitchFamily="18" charset="0"/>
                        </a:rPr>
                        <a:t>Q</a:t>
                      </a:r>
                      <a:r>
                        <a:rPr lang="en-US" sz="1100" baseline="30000" dirty="0" err="1" smtClean="0">
                          <a:latin typeface="Times New Roman" pitchFamily="18" charset="0"/>
                          <a:cs typeface="Times New Roman" pitchFamily="18" charset="0"/>
                        </a:rPr>
                        <a:t>n</a:t>
                      </a:r>
                      <a:endParaRPr lang="en-US" sz="1100" baseline="3000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latin typeface="Times New Roman" pitchFamily="18" charset="0"/>
                          <a:cs typeface="Times New Roman" pitchFamily="18" charset="0"/>
                        </a:rPr>
                        <a:t>S</a:t>
                      </a:r>
                      <a:r>
                        <a:rPr lang="en-US" sz="1100" baseline="30000" dirty="0" err="1" smtClean="0">
                          <a:latin typeface="Times New Roman" pitchFamily="18" charset="0"/>
                          <a:cs typeface="Times New Roman" pitchFamily="18" charset="0"/>
                        </a:rPr>
                        <a:t>n</a:t>
                      </a:r>
                      <a:endParaRPr lang="en-US" sz="1100" baseline="30000" dirty="0">
                        <a:latin typeface="Times New Roman" pitchFamily="18" charset="0"/>
                        <a:cs typeface="Times New Roman" pitchFamily="18" charset="0"/>
                      </a:endParaRPr>
                    </a:p>
                  </a:txBody>
                  <a:tcPr anchor="ctr"/>
                </a:tc>
                <a:tc>
                  <a:txBody>
                    <a:bodyPr/>
                    <a:lstStyle/>
                    <a:p>
                      <a:pPr algn="ctr"/>
                      <a:r>
                        <a:rPr lang="en-US" sz="1100" dirty="0" err="1" smtClean="0">
                          <a:latin typeface="Times New Roman" pitchFamily="18" charset="0"/>
                          <a:cs typeface="Times New Roman" pitchFamily="18" charset="0"/>
                        </a:rPr>
                        <a:t>t</a:t>
                      </a:r>
                      <a:r>
                        <a:rPr lang="en-US" sz="1100" baseline="30000" dirty="0" err="1" smtClean="0">
                          <a:latin typeface="Times New Roman" pitchFamily="18" charset="0"/>
                          <a:cs typeface="Times New Roman" pitchFamily="18" charset="0"/>
                        </a:rPr>
                        <a:t>n</a:t>
                      </a:r>
                      <a:endParaRPr lang="en-US" sz="1100" baseline="30000" dirty="0">
                        <a:latin typeface="Times New Roman" pitchFamily="18" charset="0"/>
                        <a:cs typeface="Times New Roman" pitchFamily="18" charset="0"/>
                      </a:endParaRPr>
                    </a:p>
                  </a:txBody>
                  <a:tcPr anchor="ctr"/>
                </a:tc>
              </a:tr>
            </a:tbl>
          </a:graphicData>
        </a:graphic>
      </p:graphicFrame>
      <p:pic>
        <p:nvPicPr>
          <p:cNvPr id="32" name="Picture 31" descr="1.gif"/>
          <p:cNvPicPr>
            <a:picLocks noChangeAspect="1"/>
          </p:cNvPicPr>
          <p:nvPr>
            <p:custDataLst>
              <p:tags r:id="rId6"/>
            </p:custDataLst>
          </p:nvPr>
        </p:nvPicPr>
        <p:blipFill>
          <a:blip r:embed="rId22" cstate="print"/>
          <a:stretch>
            <a:fillRect/>
          </a:stretch>
        </p:blipFill>
        <p:spPr>
          <a:xfrm>
            <a:off x="5334000" y="1080536"/>
            <a:ext cx="3657600" cy="533400"/>
          </a:xfrm>
          <a:prstGeom prst="rect">
            <a:avLst/>
          </a:prstGeom>
        </p:spPr>
      </p:pic>
      <p:sp>
        <p:nvSpPr>
          <p:cNvPr id="12" name="TextBox 11"/>
          <p:cNvSpPr txBox="1"/>
          <p:nvPr>
            <p:custDataLst>
              <p:tags r:id="rId7"/>
            </p:custDataLst>
          </p:nvPr>
        </p:nvSpPr>
        <p:spPr>
          <a:xfrm>
            <a:off x="228600" y="985421"/>
            <a:ext cx="5029200" cy="5262979"/>
          </a:xfrm>
          <a:prstGeom prst="rect">
            <a:avLst/>
          </a:prstGeom>
          <a:noFill/>
        </p:spPr>
        <p:txBody>
          <a:bodyPr wrap="square" rtlCol="0">
            <a:spAutoFit/>
          </a:bodyPr>
          <a:lstStyle/>
          <a:p>
            <a:pPr algn="just">
              <a:buFont typeface="Arial" pitchFamily="34" charset="0"/>
              <a:buChar char="•"/>
            </a:pPr>
            <a:r>
              <a:rPr lang="en-US" sz="1400" dirty="0" smtClean="0">
                <a:latin typeface="Cambria" pitchFamily="18" charset="0"/>
                <a:cs typeface="Times New Roman" pitchFamily="18" charset="0"/>
              </a:rPr>
              <a:t> In the Market Depth, </a:t>
            </a:r>
            <a:r>
              <a:rPr lang="en-US" sz="1400" b="1" dirty="0" smtClean="0">
                <a:latin typeface="Cambria" pitchFamily="18" charset="0"/>
                <a:cs typeface="Times New Roman" pitchFamily="18" charset="0"/>
              </a:rPr>
              <a:t>only 5 Best BID and ASK Prices are displayed</a:t>
            </a:r>
            <a:r>
              <a:rPr lang="en-US" sz="1400" dirty="0" smtClean="0">
                <a:latin typeface="Cambria" pitchFamily="18" charset="0"/>
                <a:cs typeface="Times New Roman" pitchFamily="18" charset="0"/>
              </a:rPr>
              <a:t>, however the </a:t>
            </a:r>
            <a:r>
              <a:rPr lang="en-US" sz="1400" b="1" dirty="0" smtClean="0">
                <a:latin typeface="Cambria" pitchFamily="18" charset="0"/>
                <a:cs typeface="Times New Roman" pitchFamily="18" charset="0"/>
              </a:rPr>
              <a:t>identification of any MM </a:t>
            </a:r>
            <a:r>
              <a:rPr lang="en-US" sz="1400" dirty="0" smtClean="0">
                <a:latin typeface="Cambria" pitchFamily="18" charset="0"/>
                <a:cs typeface="Times New Roman" pitchFamily="18" charset="0"/>
              </a:rPr>
              <a:t>for any particular quote </a:t>
            </a:r>
            <a:r>
              <a:rPr lang="en-US" sz="1400" b="1" dirty="0" smtClean="0">
                <a:latin typeface="Cambria" pitchFamily="18" charset="0"/>
                <a:cs typeface="Times New Roman" pitchFamily="18" charset="0"/>
              </a:rPr>
              <a:t>will not be disclosed</a:t>
            </a:r>
            <a:r>
              <a:rPr lang="en-US" sz="1400" dirty="0" smtClean="0">
                <a:latin typeface="Cambria" pitchFamily="18" charset="0"/>
                <a:cs typeface="Times New Roman" pitchFamily="18" charset="0"/>
              </a:rPr>
              <a:t>.</a:t>
            </a: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 If MM1 chooses 1 Spread, 1 tick will be added on EPL ASK Price and 1 tick will be deducted from EPL BID Price and the resulting price gives BID and ASK Price for MM1. </a:t>
            </a:r>
          </a:p>
          <a:p>
            <a:pPr algn="just"/>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 Other BID and ASK Prices for other MMs are also calculated in the same way.</a:t>
            </a: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Clients’ Limit orders will also be visible in the Market Depth, if the Limit prices fall within the best 5 BID and ASK quotes. </a:t>
            </a: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Clients’ </a:t>
            </a:r>
            <a:r>
              <a:rPr lang="en-US" sz="1400" b="1" dirty="0" smtClean="0">
                <a:latin typeface="Cambria" pitchFamily="18" charset="0"/>
                <a:cs typeface="Times New Roman" pitchFamily="18" charset="0"/>
              </a:rPr>
              <a:t>Buy Limit order </a:t>
            </a:r>
            <a:r>
              <a:rPr lang="en-US" sz="1400" dirty="0" smtClean="0">
                <a:latin typeface="Cambria" pitchFamily="18" charset="0"/>
                <a:cs typeface="Times New Roman" pitchFamily="18" charset="0"/>
              </a:rPr>
              <a:t>will </a:t>
            </a:r>
            <a:r>
              <a:rPr lang="en-US" sz="1400" b="1" dirty="0" smtClean="0">
                <a:latin typeface="Cambria" pitchFamily="18" charset="0"/>
                <a:cs typeface="Times New Roman" pitchFamily="18" charset="0"/>
              </a:rPr>
              <a:t>be visible in BID side </a:t>
            </a:r>
            <a:r>
              <a:rPr lang="en-US" sz="1400" dirty="0" smtClean="0">
                <a:latin typeface="Cambria" pitchFamily="18" charset="0"/>
                <a:cs typeface="Times New Roman" pitchFamily="18" charset="0"/>
              </a:rPr>
              <a:t>and </a:t>
            </a:r>
            <a:r>
              <a:rPr lang="en-US" sz="1400" b="1" dirty="0" smtClean="0">
                <a:latin typeface="Cambria" pitchFamily="18" charset="0"/>
                <a:cs typeface="Times New Roman" pitchFamily="18" charset="0"/>
              </a:rPr>
              <a:t>Sell</a:t>
            </a:r>
            <a:r>
              <a:rPr lang="en-US" sz="1400" dirty="0" smtClean="0">
                <a:latin typeface="Cambria" pitchFamily="18" charset="0"/>
                <a:cs typeface="Times New Roman" pitchFamily="18" charset="0"/>
              </a:rPr>
              <a:t> </a:t>
            </a:r>
            <a:r>
              <a:rPr lang="en-US" sz="1400" b="1" dirty="0" smtClean="0">
                <a:latin typeface="Cambria" pitchFamily="18" charset="0"/>
                <a:cs typeface="Times New Roman" pitchFamily="18" charset="0"/>
              </a:rPr>
              <a:t>Limit in ASK side</a:t>
            </a:r>
            <a:r>
              <a:rPr lang="en-US" sz="1400" dirty="0" smtClean="0">
                <a:latin typeface="Cambria" pitchFamily="18" charset="0"/>
                <a:cs typeface="Times New Roman" pitchFamily="18" charset="0"/>
              </a:rPr>
              <a:t>. (e.g. Client takes 2 Buy Limit order at Rs. 41502.50 and the quoted Buy Limit Price falls in best 5 BID and ASK .</a:t>
            </a:r>
          </a:p>
          <a:p>
            <a:pPr algn="just">
              <a:buFont typeface="Arial" pitchFamily="34" charset="0"/>
              <a:buChar char="•"/>
            </a:pPr>
            <a:endParaRPr lang="en-US" sz="1400" dirty="0" smtClean="0">
              <a:latin typeface="Cambria" pitchFamily="18" charset="0"/>
              <a:cs typeface="Times New Roman" pitchFamily="18" charset="0"/>
            </a:endParaRPr>
          </a:p>
          <a:p>
            <a:pPr algn="just"/>
            <a:r>
              <a:rPr lang="en-US" sz="1300" b="1" i="1" dirty="0" smtClean="0">
                <a:latin typeface="Cambria" pitchFamily="18" charset="0"/>
                <a:cs typeface="Times New Roman" pitchFamily="18" charset="0"/>
              </a:rPr>
              <a:t>Note: Contingency Pip will be considered </a:t>
            </a:r>
          </a:p>
          <a:p>
            <a:pPr algn="just"/>
            <a:r>
              <a:rPr lang="en-US" sz="1300" b="1" i="1" dirty="0" smtClean="0">
                <a:latin typeface="Cambria" pitchFamily="18" charset="0"/>
                <a:cs typeface="Times New Roman" pitchFamily="18" charset="0"/>
              </a:rPr>
              <a:t>as and when the Clients/MMs place the Limit Orders.</a:t>
            </a: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endParaRPr lang="en-US" sz="1400" dirty="0" smtClean="0">
              <a:latin typeface="Cambria" pitchFamily="18" charset="0"/>
              <a:cs typeface="Times New Roman" pitchFamily="18" charset="0"/>
            </a:endParaRPr>
          </a:p>
        </p:txBody>
      </p:sp>
      <p:sp>
        <p:nvSpPr>
          <p:cNvPr id="9" name="TextBox 8"/>
          <p:cNvSpPr txBox="1"/>
          <p:nvPr>
            <p:custDataLst>
              <p:tags r:id="rId8"/>
            </p:custDataLst>
          </p:nvPr>
        </p:nvSpPr>
        <p:spPr>
          <a:xfrm>
            <a:off x="152400" y="0"/>
            <a:ext cx="8839200" cy="684803"/>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50" b="1" i="1" dirty="0" smtClean="0">
                <a:latin typeface="Times New Roman" pitchFamily="18" charset="0"/>
                <a:cs typeface="Times New Roman" pitchFamily="18" charset="0"/>
              </a:rPr>
              <a:t>-BID/ASK Price Calculation and Visibility of Limit Orders in Market Depth</a:t>
            </a:r>
          </a:p>
        </p:txBody>
      </p:sp>
      <p:sp>
        <p:nvSpPr>
          <p:cNvPr id="15" name="Rectangle 14"/>
          <p:cNvSpPr/>
          <p:nvPr>
            <p:custDataLst>
              <p:tags r:id="rId9"/>
            </p:custDataLst>
          </p:nvPr>
        </p:nvSpPr>
        <p:spPr>
          <a:xfrm>
            <a:off x="5562600" y="1905000"/>
            <a:ext cx="5334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custDataLst>
              <p:tags r:id="rId10"/>
            </p:custDataLst>
          </p:nvPr>
        </p:nvSpPr>
        <p:spPr>
          <a:xfrm>
            <a:off x="7467600" y="1905000"/>
            <a:ext cx="4572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custDataLst>
              <p:tags r:id="rId11"/>
            </p:custDataLst>
          </p:nvPr>
        </p:nvSpPr>
        <p:spPr>
          <a:xfrm>
            <a:off x="5334000" y="4267200"/>
            <a:ext cx="3657600" cy="2362200"/>
          </a:xfrm>
          <a:prstGeom prst="rect">
            <a:avLst/>
          </a:prstGeom>
          <a:solidFill>
            <a:schemeClr val="accent1">
              <a:alpha val="0"/>
            </a:schemeClr>
          </a:solid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custDataLst>
              <p:tags r:id="rId12"/>
            </p:custDataLst>
          </p:nvPr>
        </p:nvGrpSpPr>
        <p:grpSpPr>
          <a:xfrm>
            <a:off x="457200" y="1143000"/>
            <a:ext cx="8458200" cy="4724400"/>
            <a:chOff x="457200" y="1143000"/>
            <a:chExt cx="8458200" cy="4724400"/>
          </a:xfrm>
        </p:grpSpPr>
        <p:sp>
          <p:nvSpPr>
            <p:cNvPr id="17" name="Rectangle 16"/>
            <p:cNvSpPr/>
            <p:nvPr/>
          </p:nvSpPr>
          <p:spPr>
            <a:xfrm>
              <a:off x="7924800" y="1143000"/>
              <a:ext cx="990600" cy="3810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9" name="Straight Connector 18"/>
            <p:cNvCxnSpPr/>
            <p:nvPr/>
          </p:nvCxnSpPr>
          <p:spPr>
            <a:xfrm rot="10800000" flipV="1">
              <a:off x="1295400" y="1524000"/>
              <a:ext cx="6934200" cy="3657600"/>
            </a:xfrm>
            <a:prstGeom prst="line">
              <a:avLst/>
            </a:prstGeom>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457200" y="5181600"/>
              <a:ext cx="9906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p:cNvSpPr/>
            <p:nvPr/>
          </p:nvSpPr>
          <p:spPr>
            <a:xfrm>
              <a:off x="2743200" y="5181600"/>
              <a:ext cx="12192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2" name="Straight Connector 21"/>
            <p:cNvCxnSpPr>
              <a:stCxn id="24" idx="1"/>
              <a:endCxn id="21" idx="3"/>
            </p:cNvCxnSpPr>
            <p:nvPr/>
          </p:nvCxnSpPr>
          <p:spPr>
            <a:xfrm rot="10800000">
              <a:off x="3962400" y="5334000"/>
              <a:ext cx="3200400" cy="381000"/>
            </a:xfrm>
            <a:prstGeom prst="line">
              <a:avLst/>
            </a:prstGeom>
          </p:spPr>
          <p:style>
            <a:lnRef idx="2">
              <a:schemeClr val="accent2"/>
            </a:lnRef>
            <a:fillRef idx="0">
              <a:schemeClr val="accent2"/>
            </a:fillRef>
            <a:effectRef idx="1">
              <a:schemeClr val="accent2"/>
            </a:effectRef>
            <a:fontRef idx="minor">
              <a:schemeClr val="tx1"/>
            </a:fontRef>
          </p:style>
        </p:cxnSp>
        <p:sp>
          <p:nvSpPr>
            <p:cNvPr id="24" name="Rectangle 23"/>
            <p:cNvSpPr/>
            <p:nvPr/>
          </p:nvSpPr>
          <p:spPr>
            <a:xfrm>
              <a:off x="7162800" y="5562600"/>
              <a:ext cx="9906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33" name="Group 32"/>
          <p:cNvGrpSpPr/>
          <p:nvPr>
            <p:custDataLst>
              <p:tags r:id="rId13"/>
            </p:custDataLst>
          </p:nvPr>
        </p:nvGrpSpPr>
        <p:grpSpPr>
          <a:xfrm>
            <a:off x="457200" y="1143000"/>
            <a:ext cx="7391400" cy="5181600"/>
            <a:chOff x="457200" y="1143000"/>
            <a:chExt cx="7391400" cy="5181600"/>
          </a:xfrm>
        </p:grpSpPr>
        <p:sp>
          <p:nvSpPr>
            <p:cNvPr id="26" name="Rectangle 25"/>
            <p:cNvSpPr/>
            <p:nvPr/>
          </p:nvSpPr>
          <p:spPr>
            <a:xfrm>
              <a:off x="6858000" y="1143000"/>
              <a:ext cx="990600" cy="3810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7" name="Straight Connector 26"/>
            <p:cNvCxnSpPr>
              <a:stCxn id="26" idx="2"/>
              <a:endCxn id="28" idx="0"/>
            </p:cNvCxnSpPr>
            <p:nvPr/>
          </p:nvCxnSpPr>
          <p:spPr>
            <a:xfrm rot="5400000">
              <a:off x="1905000" y="571500"/>
              <a:ext cx="4495800" cy="6400800"/>
            </a:xfrm>
            <a:prstGeom prst="line">
              <a:avLst/>
            </a:prstGeom>
          </p:spPr>
          <p:style>
            <a:lnRef idx="2">
              <a:schemeClr val="accent2"/>
            </a:lnRef>
            <a:fillRef idx="0">
              <a:schemeClr val="accent2"/>
            </a:fillRef>
            <a:effectRef idx="1">
              <a:schemeClr val="accent2"/>
            </a:effectRef>
            <a:fontRef idx="minor">
              <a:schemeClr val="tx1"/>
            </a:fontRef>
          </p:style>
        </p:cxnSp>
        <p:sp>
          <p:nvSpPr>
            <p:cNvPr id="28" name="Rectangle 27"/>
            <p:cNvSpPr/>
            <p:nvPr/>
          </p:nvSpPr>
          <p:spPr>
            <a:xfrm>
              <a:off x="457200" y="6019800"/>
              <a:ext cx="9906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tangle 28"/>
            <p:cNvSpPr/>
            <p:nvPr/>
          </p:nvSpPr>
          <p:spPr>
            <a:xfrm>
              <a:off x="2743200" y="5943600"/>
              <a:ext cx="12954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0" name="Straight Connector 29"/>
            <p:cNvCxnSpPr>
              <a:stCxn id="31" idx="1"/>
              <a:endCxn id="29" idx="3"/>
            </p:cNvCxnSpPr>
            <p:nvPr/>
          </p:nvCxnSpPr>
          <p:spPr>
            <a:xfrm rot="10800000" flipV="1">
              <a:off x="4038600" y="5715000"/>
              <a:ext cx="2209800" cy="381000"/>
            </a:xfrm>
            <a:prstGeom prst="line">
              <a:avLst/>
            </a:prstGeom>
          </p:spPr>
          <p:style>
            <a:lnRef idx="2">
              <a:schemeClr val="accent2"/>
            </a:lnRef>
            <a:fillRef idx="0">
              <a:schemeClr val="accent2"/>
            </a:fillRef>
            <a:effectRef idx="1">
              <a:schemeClr val="accent2"/>
            </a:effectRef>
            <a:fontRef idx="minor">
              <a:schemeClr val="tx1"/>
            </a:fontRef>
          </p:style>
        </p:cxnSp>
        <p:sp>
          <p:nvSpPr>
            <p:cNvPr id="31" name="Rectangle 30"/>
            <p:cNvSpPr/>
            <p:nvPr/>
          </p:nvSpPr>
          <p:spPr>
            <a:xfrm>
              <a:off x="6248400" y="5562600"/>
              <a:ext cx="914400" cy="304800"/>
            </a:xfrm>
            <a:prstGeom prst="rect">
              <a:avLst/>
            </a:prstGeom>
            <a:solidFill>
              <a:schemeClr val="lt1">
                <a:alpha val="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41" name="Rectangle 40"/>
          <p:cNvSpPr/>
          <p:nvPr>
            <p:custDataLst>
              <p:tags r:id="rId14"/>
            </p:custDataLst>
          </p:nvPr>
        </p:nvSpPr>
        <p:spPr>
          <a:xfrm>
            <a:off x="6248400" y="4876800"/>
            <a:ext cx="1905000" cy="685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Rectangle 41"/>
          <p:cNvSpPr/>
          <p:nvPr>
            <p:custDataLst>
              <p:tags r:id="rId15"/>
            </p:custDataLst>
          </p:nvPr>
        </p:nvSpPr>
        <p:spPr>
          <a:xfrm>
            <a:off x="6248400" y="5867400"/>
            <a:ext cx="1905000" cy="762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20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0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0"/>
                                        <p:tgtEl>
                                          <p:spTgt spid="53"/>
                                        </p:tgtEl>
                                      </p:cBhvr>
                                    </p:animEffect>
                                    <p:set>
                                      <p:cBhvr>
                                        <p:cTn id="34" dur="1" fill="hold">
                                          <p:stCondLst>
                                            <p:cond delay="1999"/>
                                          </p:stCondLst>
                                        </p:cTn>
                                        <p:tgtEl>
                                          <p:spTgt spid="5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33"/>
                                        </p:tgtEl>
                                      </p:cBhvr>
                                    </p:animEffect>
                                    <p:set>
                                      <p:cBhvr>
                                        <p:cTn id="42" dur="1" fill="hold">
                                          <p:stCondLst>
                                            <p:cond delay="1999"/>
                                          </p:stCondLst>
                                        </p:cTn>
                                        <p:tgtEl>
                                          <p:spTgt spid="3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6"/>
                                        </p:tgtEl>
                                      </p:cBhvr>
                                    </p:animEffect>
                                    <p:set>
                                      <p:cBhvr>
                                        <p:cTn id="45" dur="1" fill="hold">
                                          <p:stCondLst>
                                            <p:cond delay="1999"/>
                                          </p:stCondLst>
                                        </p:cTn>
                                        <p:tgtEl>
                                          <p:spTgt spid="1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5"/>
                                        </p:tgtEl>
                                      </p:cBhvr>
                                    </p:animEffect>
                                    <p:set>
                                      <p:cBhvr>
                                        <p:cTn id="48" dur="1" fill="hold">
                                          <p:stCondLst>
                                            <p:cond delay="199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35"/>
                                        </p:tgtEl>
                                      </p:cBhvr>
                                    </p:animEffect>
                                    <p:set>
                                      <p:cBhvr>
                                        <p:cTn id="51" dur="1" fill="hold">
                                          <p:stCondLst>
                                            <p:cond delay="1999"/>
                                          </p:stCondLst>
                                        </p:cTn>
                                        <p:tgtEl>
                                          <p:spTgt spid="35"/>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xEl>
                                              <p:pRg st="4" end="4"/>
                                            </p:txEl>
                                          </p:spTgt>
                                        </p:tgtEl>
                                        <p:attrNameLst>
                                          <p:attrName>style.visibility</p:attrName>
                                        </p:attrNameLst>
                                      </p:cBhvr>
                                      <p:to>
                                        <p:strVal val="visible"/>
                                      </p:to>
                                    </p:set>
                                    <p:animEffect transition="in" filter="fade">
                                      <p:cBhvr>
                                        <p:cTn id="54" dur="2000"/>
                                        <p:tgtEl>
                                          <p:spTgt spid="12">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0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2000"/>
                                        <p:tgtEl>
                                          <p:spTgt spid="41"/>
                                        </p:tgtEl>
                                      </p:cBhvr>
                                    </p:animEffect>
                                  </p:childTnLst>
                                </p:cTn>
                              </p:par>
                              <p:par>
                                <p:cTn id="61" presetID="10" presetClass="exit" presetSubtype="0" fill="hold" nodeType="withEffect">
                                  <p:stCondLst>
                                    <p:cond delay="0"/>
                                  </p:stCondLst>
                                  <p:childTnLst>
                                    <p:animEffect transition="out" filter="fade">
                                      <p:cBhvr>
                                        <p:cTn id="62" dur="2000"/>
                                        <p:tgtEl>
                                          <p:spTgt spid="37"/>
                                        </p:tgtEl>
                                      </p:cBhvr>
                                    </p:animEffect>
                                    <p:set>
                                      <p:cBhvr>
                                        <p:cTn id="63" dur="1" fill="hold">
                                          <p:stCondLst>
                                            <p:cond delay="1999"/>
                                          </p:stCondLst>
                                        </p:cTn>
                                        <p:tgtEl>
                                          <p:spTgt spid="3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fade">
                                      <p:cBhvr>
                                        <p:cTn id="68" dur="2000"/>
                                        <p:tgtEl>
                                          <p:spTgt spid="12">
                                            <p:txEl>
                                              <p:pRg st="6" end="6"/>
                                            </p:txEl>
                                          </p:spTgt>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0"/>
                                        <p:tgtEl>
                                          <p:spTgt spid="18"/>
                                        </p:tgtEl>
                                      </p:cBhvr>
                                    </p:animEffect>
                                  </p:childTnLst>
                                </p:cTn>
                              </p:par>
                              <p:par>
                                <p:cTn id="72" presetID="10" presetClass="exit" presetSubtype="0" fill="hold" grpId="1" nodeType="withEffect">
                                  <p:stCondLst>
                                    <p:cond delay="0"/>
                                  </p:stCondLst>
                                  <p:childTnLst>
                                    <p:animEffect transition="out" filter="fade">
                                      <p:cBhvr>
                                        <p:cTn id="73" dur="2000"/>
                                        <p:tgtEl>
                                          <p:spTgt spid="41"/>
                                        </p:tgtEl>
                                      </p:cBhvr>
                                    </p:animEffect>
                                    <p:set>
                                      <p:cBhvr>
                                        <p:cTn id="74" dur="1" fill="hold">
                                          <p:stCondLst>
                                            <p:cond delay="1999"/>
                                          </p:stCondLst>
                                        </p:cTn>
                                        <p:tgtEl>
                                          <p:spTgt spid="4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42"/>
                                        </p:tgtEl>
                                      </p:cBhvr>
                                    </p:animEffect>
                                    <p:set>
                                      <p:cBhvr>
                                        <p:cTn id="77" dur="1" fill="hold">
                                          <p:stCondLst>
                                            <p:cond delay="1999"/>
                                          </p:stCondLst>
                                        </p:cTn>
                                        <p:tgtEl>
                                          <p:spTgt spid="4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2000"/>
                                        <p:tgtEl>
                                          <p:spTgt spid="44"/>
                                        </p:tgtEl>
                                      </p:cBhvr>
                                    </p:animEffect>
                                    <p:set>
                                      <p:cBhvr>
                                        <p:cTn id="82" dur="1" fill="hold">
                                          <p:stCondLst>
                                            <p:cond delay="1999"/>
                                          </p:stCondLst>
                                        </p:cTn>
                                        <p:tgtEl>
                                          <p:spTgt spid="44"/>
                                        </p:tgtEl>
                                        <p:attrNameLst>
                                          <p:attrName>style.visibility</p:attrName>
                                        </p:attrNameLst>
                                      </p:cBhvr>
                                      <p:to>
                                        <p:strVal val="hidden"/>
                                      </p:to>
                                    </p:set>
                                  </p:childTnLst>
                                </p:cTn>
                              </p:par>
                              <p:par>
                                <p:cTn id="83" presetID="10" presetClass="exit" presetSubtype="0" fill="hold" grpId="3" nodeType="withEffect">
                                  <p:stCondLst>
                                    <p:cond delay="0"/>
                                  </p:stCondLst>
                                  <p:childTnLst>
                                    <p:animEffect transition="out" filter="fade">
                                      <p:cBhvr>
                                        <p:cTn id="84" dur="2000"/>
                                        <p:tgtEl>
                                          <p:spTgt spid="18"/>
                                        </p:tgtEl>
                                      </p:cBhvr>
                                    </p:animEffect>
                                    <p:set>
                                      <p:cBhvr>
                                        <p:cTn id="85" dur="1" fill="hold">
                                          <p:stCondLst>
                                            <p:cond delay="1999"/>
                                          </p:stCondLst>
                                        </p:cTn>
                                        <p:tgtEl>
                                          <p:spTgt spid="18"/>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20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12">
                                            <p:txEl>
                                              <p:pRg st="8" end="8"/>
                                            </p:txEl>
                                          </p:spTgt>
                                        </p:tgtEl>
                                        <p:attrNameLst>
                                          <p:attrName>style.visibility</p:attrName>
                                        </p:attrNameLst>
                                      </p:cBhvr>
                                      <p:to>
                                        <p:strVal val="visible"/>
                                      </p:to>
                                    </p:set>
                                    <p:animEffect transition="in" filter="fade">
                                      <p:cBhvr>
                                        <p:cTn id="91" dur="2000"/>
                                        <p:tgtEl>
                                          <p:spTgt spid="12">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2">
                                            <p:txEl>
                                              <p:pRg st="10" end="10"/>
                                            </p:txEl>
                                          </p:spTgt>
                                        </p:tgtEl>
                                        <p:attrNameLst>
                                          <p:attrName>style.visibility</p:attrName>
                                        </p:attrNameLst>
                                      </p:cBhvr>
                                      <p:to>
                                        <p:strVal val="visible"/>
                                      </p:to>
                                    </p:set>
                                    <p:animEffect transition="in" filter="fade">
                                      <p:cBhvr>
                                        <p:cTn id="96" dur="2000"/>
                                        <p:tgtEl>
                                          <p:spTgt spid="12">
                                            <p:txEl>
                                              <p:pRg st="10" end="10"/>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12">
                                            <p:txEl>
                                              <p:pRg st="11" end="11"/>
                                            </p:txEl>
                                          </p:spTgt>
                                        </p:tgtEl>
                                        <p:attrNameLst>
                                          <p:attrName>style.visibility</p:attrName>
                                        </p:attrNameLst>
                                      </p:cBhvr>
                                      <p:to>
                                        <p:strVal val="visible"/>
                                      </p:to>
                                    </p:set>
                                    <p:animEffect transition="in" filter="fade">
                                      <p:cBhvr>
                                        <p:cTn id="99" dur="2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P spid="18" grpId="1" animBg="1"/>
      <p:bldP spid="18" grpId="2" animBg="1"/>
      <p:bldP spid="18" grpId="3" animBg="1"/>
      <p:bldP spid="41" grpId="0" animBg="1"/>
      <p:bldP spid="41" grpId="1" animBg="1"/>
      <p:bldP spid="42" grpId="0" animBg="1"/>
      <p:bldP spid="4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381000" y="76200"/>
            <a:ext cx="8229600" cy="523220"/>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Benefits </a:t>
            </a:r>
          </a:p>
        </p:txBody>
      </p:sp>
      <p:sp>
        <p:nvSpPr>
          <p:cNvPr id="5" name="Content Placeholder 2"/>
          <p:cNvSpPr>
            <a:spLocks noGrp="1"/>
          </p:cNvSpPr>
          <p:nvPr>
            <p:ph idx="1"/>
            <p:custDataLst>
              <p:tags r:id="rId2"/>
            </p:custDataLst>
          </p:nvPr>
        </p:nvSpPr>
        <p:spPr>
          <a:xfrm>
            <a:off x="457200" y="1600200"/>
            <a:ext cx="8229600" cy="4525963"/>
          </a:xfrm>
        </p:spPr>
        <p:txBody>
          <a:bodyPr>
            <a:normAutofit/>
          </a:bodyPr>
          <a:lstStyle/>
          <a:p>
            <a:pPr lvl="0" algn="just"/>
            <a:r>
              <a:rPr lang="en-US" sz="1800" b="1" dirty="0" smtClean="0">
                <a:latin typeface="Cambria" pitchFamily="18" charset="0"/>
                <a:cs typeface="Times New Roman" pitchFamily="18" charset="0"/>
              </a:rPr>
              <a:t>Visibility of clients’ Limit Order </a:t>
            </a:r>
            <a:r>
              <a:rPr lang="en-US" sz="1800" dirty="0" smtClean="0">
                <a:latin typeface="Cambria" pitchFamily="18" charset="0"/>
                <a:cs typeface="Times New Roman" pitchFamily="18" charset="0"/>
              </a:rPr>
              <a:t>in Market Depth will ensure </a:t>
            </a:r>
            <a:r>
              <a:rPr lang="en-US" sz="1800" b="1" dirty="0" smtClean="0">
                <a:latin typeface="Cambria" pitchFamily="18" charset="0"/>
                <a:cs typeface="Times New Roman" pitchFamily="18" charset="0"/>
              </a:rPr>
              <a:t>higher level of   transparency.</a:t>
            </a:r>
          </a:p>
          <a:p>
            <a:pPr lvl="0" algn="just"/>
            <a:endParaRPr lang="en-US" sz="1800" dirty="0" smtClean="0">
              <a:latin typeface="Cambria" pitchFamily="18" charset="0"/>
              <a:cs typeface="Times New Roman" pitchFamily="18" charset="0"/>
            </a:endParaRPr>
          </a:p>
          <a:p>
            <a:pPr lvl="0" algn="just"/>
            <a:r>
              <a:rPr lang="en-US" sz="1800" b="1" dirty="0" smtClean="0">
                <a:latin typeface="Cambria" pitchFamily="18" charset="0"/>
                <a:cs typeface="Times New Roman" pitchFamily="18" charset="0"/>
              </a:rPr>
              <a:t>Clients’ Limit Order </a:t>
            </a:r>
            <a:r>
              <a:rPr lang="en-US" sz="1800" dirty="0" smtClean="0">
                <a:latin typeface="Cambria" pitchFamily="18" charset="0"/>
                <a:cs typeface="Times New Roman" pitchFamily="18" charset="0"/>
              </a:rPr>
              <a:t>in Market Depth </a:t>
            </a:r>
            <a:r>
              <a:rPr lang="en-US" sz="1800" b="1" dirty="0" smtClean="0">
                <a:latin typeface="Cambria" pitchFamily="18" charset="0"/>
                <a:cs typeface="Times New Roman" pitchFamily="18" charset="0"/>
              </a:rPr>
              <a:t>increases volume</a:t>
            </a:r>
            <a:r>
              <a:rPr lang="en-US" sz="1800" dirty="0" smtClean="0">
                <a:latin typeface="Cambria" pitchFamily="18" charset="0"/>
                <a:cs typeface="Times New Roman" pitchFamily="18" charset="0"/>
              </a:rPr>
              <a:t> of Market Depth which results in </a:t>
            </a:r>
            <a:r>
              <a:rPr lang="en-US" sz="1800" b="1" dirty="0" smtClean="0">
                <a:latin typeface="Cambria" pitchFamily="18" charset="0"/>
                <a:cs typeface="Times New Roman" pitchFamily="18" charset="0"/>
              </a:rPr>
              <a:t>higher liquidity</a:t>
            </a:r>
            <a:r>
              <a:rPr lang="en-US" sz="1800" dirty="0" smtClean="0">
                <a:latin typeface="Cambria" pitchFamily="18" charset="0"/>
                <a:cs typeface="Times New Roman" pitchFamily="18" charset="0"/>
              </a:rPr>
              <a:t>.</a:t>
            </a:r>
          </a:p>
          <a:p>
            <a:pPr lvl="0" algn="just"/>
            <a:endParaRPr lang="en-US" sz="1800" dirty="0" smtClean="0">
              <a:latin typeface="Cambria" pitchFamily="18" charset="0"/>
              <a:cs typeface="Times New Roman" pitchFamily="18" charset="0"/>
            </a:endParaRPr>
          </a:p>
          <a:p>
            <a:pPr lvl="0" algn="just"/>
            <a:r>
              <a:rPr lang="en-US" sz="1800" b="1" dirty="0" smtClean="0">
                <a:latin typeface="Cambria" pitchFamily="18" charset="0"/>
                <a:cs typeface="Times New Roman" pitchFamily="18" charset="0"/>
              </a:rPr>
              <a:t>Clients’  Limit Orders </a:t>
            </a:r>
            <a:r>
              <a:rPr lang="en-US" sz="1800" dirty="0" smtClean="0">
                <a:latin typeface="Cambria" pitchFamily="18" charset="0"/>
                <a:cs typeface="Times New Roman" pitchFamily="18" charset="0"/>
              </a:rPr>
              <a:t>will also </a:t>
            </a:r>
            <a:r>
              <a:rPr lang="en-US" sz="1800" b="1" dirty="0" smtClean="0">
                <a:latin typeface="Cambria" pitchFamily="18" charset="0"/>
                <a:cs typeface="Times New Roman" pitchFamily="18" charset="0"/>
              </a:rPr>
              <a:t>compete with MMs’ EPL quotes </a:t>
            </a:r>
            <a:r>
              <a:rPr lang="en-US" sz="1800" dirty="0" smtClean="0">
                <a:latin typeface="Cambria" pitchFamily="18" charset="0"/>
                <a:cs typeface="Times New Roman" pitchFamily="18" charset="0"/>
              </a:rPr>
              <a:t>which makes quotes </a:t>
            </a:r>
            <a:r>
              <a:rPr lang="en-US" sz="1800" b="1" dirty="0" smtClean="0">
                <a:latin typeface="Cambria" pitchFamily="18" charset="0"/>
                <a:cs typeface="Times New Roman" pitchFamily="18" charset="0"/>
              </a:rPr>
              <a:t>more competitive </a:t>
            </a:r>
            <a:r>
              <a:rPr lang="en-US" sz="1800" dirty="0" smtClean="0">
                <a:latin typeface="Cambria" pitchFamily="18" charset="0"/>
                <a:cs typeface="Times New Roman" pitchFamily="18" charset="0"/>
              </a:rPr>
              <a:t>and </a:t>
            </a:r>
            <a:r>
              <a:rPr lang="en-US" sz="1800" b="1" dirty="0" smtClean="0">
                <a:latin typeface="Cambria" pitchFamily="18" charset="0"/>
                <a:cs typeface="Times New Roman" pitchFamily="18" charset="0"/>
              </a:rPr>
              <a:t>narrows the spread</a:t>
            </a:r>
            <a:r>
              <a:rPr lang="en-US" sz="1800" dirty="0" smtClean="0">
                <a:latin typeface="Cambria" pitchFamily="18" charset="0"/>
                <a:cs typeface="Times New Roman" pitchFamily="18" charset="0"/>
              </a:rPr>
              <a:t>.</a:t>
            </a:r>
          </a:p>
          <a:p>
            <a:pPr lvl="0" algn="just">
              <a:buNone/>
            </a:pPr>
            <a:endParaRPr lang="en-US" sz="1800" dirty="0" smtClean="0">
              <a:latin typeface="Cambria" pitchFamily="18" charset="0"/>
              <a:cs typeface="Times New Roman" pitchFamily="18" charset="0"/>
            </a:endParaRPr>
          </a:p>
          <a:p>
            <a:pPr lvl="0" algn="just">
              <a:buNone/>
            </a:pPr>
            <a:endParaRPr lang="en-US" sz="1800" dirty="0" smtClean="0">
              <a:latin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REN DISK\New MM platform\for jiff\jiff\2.gif"/>
          <p:cNvPicPr>
            <a:picLocks noChangeAspect="1" noChangeArrowheads="1" noCrop="1"/>
          </p:cNvPicPr>
          <p:nvPr/>
        </p:nvPicPr>
        <p:blipFill>
          <a:blip r:embed="rId20" cstate="print"/>
          <a:srcRect/>
          <a:stretch>
            <a:fillRect/>
          </a:stretch>
        </p:blipFill>
        <p:spPr bwMode="auto">
          <a:xfrm>
            <a:off x="5105400" y="3657600"/>
            <a:ext cx="3962400" cy="2571750"/>
          </a:xfrm>
          <a:prstGeom prst="rect">
            <a:avLst/>
          </a:prstGeom>
          <a:noFill/>
        </p:spPr>
      </p:pic>
      <p:pic>
        <p:nvPicPr>
          <p:cNvPr id="42" name="Picture 41" descr="clients order.gif"/>
          <p:cNvPicPr>
            <a:picLocks noChangeAspect="1"/>
          </p:cNvPicPr>
          <p:nvPr/>
        </p:nvPicPr>
        <p:blipFill>
          <a:blip r:embed="rId21" cstate="print"/>
          <a:stretch>
            <a:fillRect/>
          </a:stretch>
        </p:blipFill>
        <p:spPr>
          <a:xfrm>
            <a:off x="4133850" y="3733800"/>
            <a:ext cx="4933950" cy="2571750"/>
          </a:xfrm>
          <a:prstGeom prst="rect">
            <a:avLst/>
          </a:prstGeom>
        </p:spPr>
      </p:pic>
      <p:sp>
        <p:nvSpPr>
          <p:cNvPr id="7" name="TextBox 6"/>
          <p:cNvSpPr txBox="1"/>
          <p:nvPr>
            <p:custDataLst>
              <p:tags r:id="rId2"/>
            </p:custDataLst>
          </p:nvPr>
        </p:nvSpPr>
        <p:spPr>
          <a:xfrm>
            <a:off x="152400" y="-76200"/>
            <a:ext cx="8839200" cy="746358"/>
          </a:xfrm>
          <a:prstGeom prst="rect">
            <a:avLst/>
          </a:prstGeom>
          <a:noFill/>
        </p:spPr>
        <p:txBody>
          <a:bodyPr wrap="square" rtlCol="0">
            <a:spAutoFit/>
          </a:bodyPr>
          <a:lstStyle/>
          <a:p>
            <a:pPr algn="ctr"/>
            <a:r>
              <a:rPr lang="en-US" sz="3200" b="1" dirty="0" smtClean="0">
                <a:latin typeface="Cambria" pitchFamily="18" charset="0"/>
                <a:cs typeface="Times New Roman" pitchFamily="18" charset="0"/>
              </a:rPr>
              <a:t>Market </a:t>
            </a:r>
            <a:r>
              <a:rPr lang="en-US" sz="2800" b="1" dirty="0" smtClean="0">
                <a:latin typeface="Cambria" pitchFamily="18" charset="0"/>
                <a:cs typeface="Times New Roman" pitchFamily="18" charset="0"/>
              </a:rPr>
              <a:t>Mechanism</a:t>
            </a:r>
            <a:endParaRPr lang="en-US" sz="3200" b="1" dirty="0" smtClean="0">
              <a:latin typeface="Cambria" pitchFamily="18" charset="0"/>
              <a:cs typeface="Times New Roman" pitchFamily="18" charset="0"/>
            </a:endParaRPr>
          </a:p>
          <a:p>
            <a:pPr algn="r"/>
            <a:r>
              <a:rPr lang="en-US" sz="1050" b="1" i="1" dirty="0" smtClean="0">
                <a:latin typeface="Times New Roman" pitchFamily="18" charset="0"/>
                <a:cs typeface="Times New Roman" pitchFamily="18" charset="0"/>
              </a:rPr>
              <a:t>-Structure of Market Depth</a:t>
            </a:r>
          </a:p>
        </p:txBody>
      </p:sp>
      <p:graphicFrame>
        <p:nvGraphicFramePr>
          <p:cNvPr id="8" name="Table 7"/>
          <p:cNvGraphicFramePr>
            <a:graphicFrameLocks noGrp="1"/>
          </p:cNvGraphicFramePr>
          <p:nvPr>
            <p:custDataLst>
              <p:tags r:id="rId3"/>
            </p:custDataLst>
          </p:nvPr>
        </p:nvGraphicFramePr>
        <p:xfrm>
          <a:off x="457200" y="4404360"/>
          <a:ext cx="3536108" cy="2072640"/>
        </p:xfrm>
        <a:graphic>
          <a:graphicData uri="http://schemas.openxmlformats.org/drawingml/2006/table">
            <a:tbl>
              <a:tblPr firstRow="1" bandRow="1">
                <a:tableStyleId>{5C22544A-7EE6-4342-B048-85BDC9FD1C3A}</a:tableStyleId>
              </a:tblPr>
              <a:tblGrid>
                <a:gridCol w="958571"/>
                <a:gridCol w="960755"/>
                <a:gridCol w="825664"/>
                <a:gridCol w="791118"/>
              </a:tblGrid>
              <a:tr h="0">
                <a:tc>
                  <a:txBody>
                    <a:bodyPr/>
                    <a:lstStyle/>
                    <a:p>
                      <a:pPr algn="ctr"/>
                      <a:r>
                        <a:rPr lang="en-US" sz="1100" b="1" dirty="0" smtClean="0">
                          <a:latin typeface="Times New Roman" pitchFamily="18" charset="0"/>
                          <a:cs typeface="Times New Roman" pitchFamily="18" charset="0"/>
                        </a:rPr>
                        <a:t>MMs</a:t>
                      </a:r>
                      <a:endParaRPr lang="en-US" sz="1100" b="1" dirty="0">
                        <a:latin typeface="Times New Roman" pitchFamily="18" charset="0"/>
                        <a:cs typeface="Times New Roman" pitchFamily="18" charset="0"/>
                      </a:endParaRPr>
                    </a:p>
                  </a:txBody>
                  <a:tcPr/>
                </a:tc>
                <a:tc>
                  <a:txBody>
                    <a:bodyPr/>
                    <a:lstStyle/>
                    <a:p>
                      <a:pPr algn="ctr"/>
                      <a:r>
                        <a:rPr lang="en-US" sz="1100" b="1" baseline="0" dirty="0" smtClean="0">
                          <a:latin typeface="Times New Roman" pitchFamily="18" charset="0"/>
                          <a:cs typeface="Times New Roman" pitchFamily="18" charset="0"/>
                        </a:rPr>
                        <a:t>Quantity</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Spread</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Time</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MM1</a:t>
                      </a:r>
                      <a:endParaRPr lang="en-US" sz="1100" b="1" dirty="0">
                        <a:latin typeface="Times New Roman" pitchFamily="18" charset="0"/>
                        <a:cs typeface="Times New Roman" pitchFamily="18" charset="0"/>
                      </a:endParaRPr>
                    </a:p>
                  </a:txBody>
                  <a:tcPr/>
                </a:tc>
                <a:tc>
                  <a:txBody>
                    <a:bodyPr/>
                    <a:lstStyle/>
                    <a:p>
                      <a:pPr algn="ctr"/>
                      <a:r>
                        <a:rPr lang="en-US" sz="1100" b="1" baseline="0" smtClean="0">
                          <a:latin typeface="Times New Roman" pitchFamily="18" charset="0"/>
                          <a:cs typeface="Times New Roman" pitchFamily="18" charset="0"/>
                        </a:rPr>
                        <a:t>5 </a:t>
                      </a:r>
                      <a:endParaRPr lang="en-US" sz="1100" b="1" dirty="0">
                        <a:latin typeface="Times New Roman" pitchFamily="18" charset="0"/>
                        <a:cs typeface="Times New Roman" pitchFamily="18" charset="0"/>
                      </a:endParaRPr>
                    </a:p>
                  </a:txBody>
                  <a:tcPr/>
                </a:tc>
                <a:tc>
                  <a:txBody>
                    <a:bodyPr/>
                    <a:lstStyle/>
                    <a:p>
                      <a:pPr algn="ctr"/>
                      <a:r>
                        <a:rPr lang="en-US" sz="1100" b="1" smtClean="0">
                          <a:latin typeface="Times New Roman" pitchFamily="18" charset="0"/>
                          <a:cs typeface="Times New Roman" pitchFamily="18" charset="0"/>
                        </a:rPr>
                        <a:t>1</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t1</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MM2</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10</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4</a:t>
                      </a:r>
                      <a:endParaRPr lang="en-US" sz="1100" b="1" dirty="0">
                        <a:latin typeface="Times New Roman" pitchFamily="18" charset="0"/>
                        <a:cs typeface="Times New Roman" pitchFamily="18" charset="0"/>
                      </a:endParaRPr>
                    </a:p>
                  </a:txBody>
                  <a:tcPr/>
                </a:tc>
                <a:tc>
                  <a:txBody>
                    <a:bodyPr/>
                    <a:lstStyle/>
                    <a:p>
                      <a:pPr algn="ctr"/>
                      <a:r>
                        <a:rPr lang="en-US" sz="1100" b="1" smtClean="0">
                          <a:latin typeface="Times New Roman" pitchFamily="18" charset="0"/>
                          <a:cs typeface="Times New Roman" pitchFamily="18" charset="0"/>
                        </a:rPr>
                        <a:t>t2</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MM3</a:t>
                      </a:r>
                      <a:endParaRPr lang="en-US" sz="1100" b="1" dirty="0">
                        <a:latin typeface="Times New Roman" pitchFamily="18" charset="0"/>
                        <a:cs typeface="Times New Roman" pitchFamily="18" charset="0"/>
                      </a:endParaRPr>
                    </a:p>
                  </a:txBody>
                  <a:tcPr/>
                </a:tc>
                <a:tc>
                  <a:txBody>
                    <a:bodyPr/>
                    <a:lstStyle/>
                    <a:p>
                      <a:pPr algn="ctr"/>
                      <a:r>
                        <a:rPr lang="en-US" sz="1100" b="1" baseline="0" dirty="0" smtClean="0">
                          <a:latin typeface="Times New Roman" pitchFamily="18" charset="0"/>
                          <a:cs typeface="Times New Roman" pitchFamily="18" charset="0"/>
                        </a:rPr>
                        <a:t> 8</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2</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t5</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MM4</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5</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3</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t7</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MM5</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5</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-1</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t4</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MM6</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2</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3</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t6</a:t>
                      </a:r>
                      <a:endParaRPr lang="en-US" sz="1100" b="1" dirty="0">
                        <a:latin typeface="Times New Roman" pitchFamily="18" charset="0"/>
                        <a:cs typeface="Times New Roman" pitchFamily="18" charset="0"/>
                      </a:endParaRPr>
                    </a:p>
                  </a:txBody>
                  <a:tcPr/>
                </a:tc>
              </a:tr>
              <a:tr h="0">
                <a:tc>
                  <a:txBody>
                    <a:bodyPr/>
                    <a:lstStyle/>
                    <a:p>
                      <a:pPr algn="ctr"/>
                      <a:r>
                        <a:rPr lang="en-US" sz="1100" b="1" dirty="0" smtClean="0">
                          <a:latin typeface="Times New Roman" pitchFamily="18" charset="0"/>
                          <a:cs typeface="Times New Roman" pitchFamily="18" charset="0"/>
                        </a:rPr>
                        <a:t>MM7</a:t>
                      </a:r>
                      <a:endParaRPr lang="en-US" sz="11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smtClean="0">
                          <a:latin typeface="Times New Roman" pitchFamily="18" charset="0"/>
                          <a:cs typeface="Times New Roman" pitchFamily="18" charset="0"/>
                        </a:rPr>
                        <a:t>3</a:t>
                      </a:r>
                      <a:endParaRPr lang="en-US" sz="1100" b="1"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0</a:t>
                      </a:r>
                      <a:endParaRPr lang="en-US" sz="1100" b="1" dirty="0">
                        <a:latin typeface="Times New Roman" pitchFamily="18" charset="0"/>
                        <a:cs typeface="Times New Roman" pitchFamily="18" charset="0"/>
                      </a:endParaRPr>
                    </a:p>
                  </a:txBody>
                  <a:tcPr/>
                </a:tc>
                <a:tc>
                  <a:txBody>
                    <a:bodyPr/>
                    <a:lstStyle/>
                    <a:p>
                      <a:pPr algn="ctr"/>
                      <a:r>
                        <a:rPr lang="en-US" sz="1100" b="1" dirty="0" smtClean="0">
                          <a:latin typeface="Times New Roman" pitchFamily="18" charset="0"/>
                          <a:cs typeface="Times New Roman" pitchFamily="18" charset="0"/>
                        </a:rPr>
                        <a:t>t3</a:t>
                      </a:r>
                      <a:endParaRPr lang="en-US" sz="1100" b="1" dirty="0">
                        <a:latin typeface="Times New Roman" pitchFamily="18" charset="0"/>
                        <a:cs typeface="Times New Roman" pitchFamily="18" charset="0"/>
                      </a:endParaRPr>
                    </a:p>
                  </a:txBody>
                  <a:tcPr/>
                </a:tc>
              </a:tr>
            </a:tbl>
          </a:graphicData>
        </a:graphic>
      </p:graphicFrame>
      <p:sp>
        <p:nvSpPr>
          <p:cNvPr id="6" name="TextBox 5"/>
          <p:cNvSpPr txBox="1"/>
          <p:nvPr>
            <p:custDataLst>
              <p:tags r:id="rId4"/>
            </p:custDataLst>
          </p:nvPr>
        </p:nvSpPr>
        <p:spPr>
          <a:xfrm>
            <a:off x="228600" y="838200"/>
            <a:ext cx="4876800" cy="3600986"/>
          </a:xfrm>
          <a:prstGeom prst="rect">
            <a:avLst/>
          </a:prstGeom>
          <a:noFill/>
        </p:spPr>
        <p:txBody>
          <a:bodyPr wrap="square" rtlCol="0">
            <a:spAutoFit/>
          </a:bodyPr>
          <a:lstStyle/>
          <a:p>
            <a:pPr algn="just"/>
            <a:r>
              <a:rPr lang="en-US" sz="1200" dirty="0" smtClean="0">
                <a:latin typeface="Cambria" pitchFamily="18" charset="0"/>
                <a:cs typeface="Times New Roman" pitchFamily="18" charset="0"/>
              </a:rPr>
              <a:t>In the Market depth, quotes of the Market Makers and clients will be sorted in the following way:</a:t>
            </a:r>
          </a:p>
          <a:p>
            <a:pPr algn="just"/>
            <a:endParaRPr lang="en-US" sz="1200" dirty="0" smtClean="0">
              <a:latin typeface="Cambria" pitchFamily="18" charset="0"/>
              <a:cs typeface="Times New Roman" pitchFamily="18" charset="0"/>
            </a:endParaRPr>
          </a:p>
          <a:p>
            <a:pPr algn="just">
              <a:buFont typeface="Wingdings" pitchFamily="2" charset="2"/>
              <a:buChar char="§"/>
            </a:pPr>
            <a:r>
              <a:rPr lang="en-US" sz="1200" dirty="0" smtClean="0">
                <a:latin typeface="Cambria" pitchFamily="18" charset="0"/>
                <a:cs typeface="Times New Roman" pitchFamily="18" charset="0"/>
              </a:rPr>
              <a:t> ASK Price will be sorted in </a:t>
            </a:r>
            <a:r>
              <a:rPr lang="en-US" sz="1200" b="1" dirty="0" smtClean="0">
                <a:latin typeface="Cambria" pitchFamily="18" charset="0"/>
                <a:cs typeface="Times New Roman" pitchFamily="18" charset="0"/>
              </a:rPr>
              <a:t>ascending order </a:t>
            </a:r>
            <a:r>
              <a:rPr lang="en-US" sz="1200" dirty="0" smtClean="0">
                <a:latin typeface="Cambria" pitchFamily="18" charset="0"/>
                <a:cs typeface="Times New Roman" pitchFamily="18" charset="0"/>
              </a:rPr>
              <a:t>i.e. lower to higher</a:t>
            </a:r>
          </a:p>
          <a:p>
            <a:pPr algn="just">
              <a:buFont typeface="Wingdings" pitchFamily="2" charset="2"/>
              <a:buChar char="§"/>
            </a:pPr>
            <a:endParaRPr lang="en-US" sz="1200" dirty="0" smtClean="0">
              <a:latin typeface="Cambria" pitchFamily="18" charset="0"/>
              <a:cs typeface="Times New Roman" pitchFamily="18" charset="0"/>
            </a:endParaRPr>
          </a:p>
          <a:p>
            <a:pPr algn="just">
              <a:buFont typeface="Wingdings" pitchFamily="2" charset="2"/>
              <a:buChar char="§"/>
            </a:pPr>
            <a:r>
              <a:rPr lang="en-US" sz="1200" dirty="0" smtClean="0">
                <a:latin typeface="Cambria" pitchFamily="18" charset="0"/>
                <a:cs typeface="Times New Roman" pitchFamily="18" charset="0"/>
              </a:rPr>
              <a:t> BID Price will be sorted in </a:t>
            </a:r>
            <a:r>
              <a:rPr lang="en-US" sz="1200" b="1" dirty="0" smtClean="0">
                <a:latin typeface="Cambria" pitchFamily="18" charset="0"/>
                <a:cs typeface="Times New Roman" pitchFamily="18" charset="0"/>
              </a:rPr>
              <a:t>descending order </a:t>
            </a:r>
            <a:r>
              <a:rPr lang="en-US" sz="1200" dirty="0" smtClean="0">
                <a:latin typeface="Cambria" pitchFamily="18" charset="0"/>
                <a:cs typeface="Times New Roman" pitchFamily="18" charset="0"/>
              </a:rPr>
              <a:t>i.e. higher to lower</a:t>
            </a:r>
          </a:p>
          <a:p>
            <a:pPr algn="just">
              <a:buFont typeface="Wingdings" pitchFamily="2" charset="2"/>
              <a:buChar char="§"/>
            </a:pPr>
            <a:endParaRPr lang="en-US" sz="1200" dirty="0" smtClean="0">
              <a:latin typeface="Cambria" pitchFamily="18" charset="0"/>
              <a:cs typeface="Times New Roman" pitchFamily="18" charset="0"/>
            </a:endParaRPr>
          </a:p>
          <a:p>
            <a:pPr algn="just">
              <a:buFont typeface="Wingdings" pitchFamily="2" charset="2"/>
              <a:buChar char="§"/>
            </a:pPr>
            <a:r>
              <a:rPr lang="en-US" sz="1200" dirty="0" smtClean="0">
                <a:latin typeface="Cambria" pitchFamily="18" charset="0"/>
                <a:cs typeface="Times New Roman" pitchFamily="18" charset="0"/>
              </a:rPr>
              <a:t> </a:t>
            </a:r>
            <a:r>
              <a:rPr lang="en-US" sz="1200" b="1" dirty="0" smtClean="0">
                <a:latin typeface="Cambria" pitchFamily="18" charset="0"/>
                <a:cs typeface="Times New Roman" pitchFamily="18" charset="0"/>
              </a:rPr>
              <a:t>Highest BID </a:t>
            </a:r>
            <a:r>
              <a:rPr lang="en-US" sz="1200" dirty="0" smtClean="0">
                <a:latin typeface="Cambria" pitchFamily="18" charset="0"/>
                <a:cs typeface="Times New Roman" pitchFamily="18" charset="0"/>
              </a:rPr>
              <a:t>is the </a:t>
            </a:r>
            <a:r>
              <a:rPr lang="en-US" sz="1200" b="1" dirty="0" smtClean="0">
                <a:latin typeface="Cambria" pitchFamily="18" charset="0"/>
                <a:cs typeface="Times New Roman" pitchFamily="18" charset="0"/>
              </a:rPr>
              <a:t>best BID </a:t>
            </a:r>
            <a:r>
              <a:rPr lang="en-US" sz="1200" dirty="0" smtClean="0">
                <a:latin typeface="Cambria" pitchFamily="18" charset="0"/>
                <a:cs typeface="Times New Roman" pitchFamily="18" charset="0"/>
              </a:rPr>
              <a:t>and </a:t>
            </a:r>
            <a:r>
              <a:rPr lang="en-US" sz="1200" b="1" dirty="0" smtClean="0">
                <a:latin typeface="Cambria" pitchFamily="18" charset="0"/>
                <a:cs typeface="Times New Roman" pitchFamily="18" charset="0"/>
              </a:rPr>
              <a:t>lowest ASK </a:t>
            </a:r>
            <a:r>
              <a:rPr lang="en-US" sz="1200" dirty="0" smtClean="0">
                <a:latin typeface="Cambria" pitchFamily="18" charset="0"/>
                <a:cs typeface="Times New Roman" pitchFamily="18" charset="0"/>
              </a:rPr>
              <a:t>is the </a:t>
            </a:r>
            <a:r>
              <a:rPr lang="en-US" sz="1200" b="1" dirty="0" smtClean="0">
                <a:latin typeface="Cambria" pitchFamily="18" charset="0"/>
                <a:cs typeface="Times New Roman" pitchFamily="18" charset="0"/>
              </a:rPr>
              <a:t>best ASK</a:t>
            </a:r>
            <a:r>
              <a:rPr lang="en-US" sz="1200" dirty="0" smtClean="0">
                <a:latin typeface="Cambria" pitchFamily="18" charset="0"/>
                <a:cs typeface="Times New Roman" pitchFamily="18" charset="0"/>
              </a:rPr>
              <a:t>, which represents the best available price (</a:t>
            </a:r>
            <a:r>
              <a:rPr lang="en-US" sz="1200" b="1" dirty="0" smtClean="0">
                <a:latin typeface="Cambria" pitchFamily="18" charset="0"/>
                <a:cs typeface="Times New Roman" pitchFamily="18" charset="0"/>
              </a:rPr>
              <a:t>Market Price</a:t>
            </a:r>
            <a:r>
              <a:rPr lang="en-US" sz="1200" dirty="0" smtClean="0">
                <a:latin typeface="Cambria" pitchFamily="18" charset="0"/>
                <a:cs typeface="Times New Roman" pitchFamily="18" charset="0"/>
              </a:rPr>
              <a:t>) too.</a:t>
            </a:r>
          </a:p>
          <a:p>
            <a:pPr algn="just">
              <a:buFont typeface="Wingdings" pitchFamily="2" charset="2"/>
              <a:buChar char="§"/>
            </a:pPr>
            <a:endParaRPr lang="en-US" sz="1200" dirty="0" smtClean="0">
              <a:latin typeface="Cambria" pitchFamily="18" charset="0"/>
              <a:cs typeface="Times New Roman" pitchFamily="18" charset="0"/>
            </a:endParaRPr>
          </a:p>
          <a:p>
            <a:pPr algn="just">
              <a:buFont typeface="Wingdings" pitchFamily="2" charset="2"/>
              <a:buChar char="§"/>
            </a:pPr>
            <a:r>
              <a:rPr lang="en-US" sz="1200" dirty="0" smtClean="0">
                <a:latin typeface="Cambria" pitchFamily="18" charset="0"/>
                <a:cs typeface="Times New Roman" pitchFamily="18" charset="0"/>
              </a:rPr>
              <a:t>Market Maker quoting minimum spread will get the priority of order execution. </a:t>
            </a:r>
          </a:p>
          <a:p>
            <a:pPr algn="just">
              <a:buFont typeface="Wingdings" pitchFamily="2" charset="2"/>
              <a:buChar char="§"/>
            </a:pPr>
            <a:endParaRPr lang="en-US" sz="1200" dirty="0" smtClean="0">
              <a:latin typeface="Cambria" pitchFamily="18" charset="0"/>
              <a:cs typeface="Times New Roman" pitchFamily="18" charset="0"/>
            </a:endParaRPr>
          </a:p>
          <a:p>
            <a:pPr algn="just">
              <a:buFont typeface="Wingdings" pitchFamily="2" charset="2"/>
              <a:buChar char="§"/>
            </a:pPr>
            <a:r>
              <a:rPr lang="en-US" sz="1200" dirty="0" smtClean="0">
                <a:latin typeface="Cambria" pitchFamily="18" charset="0"/>
                <a:cs typeface="Times New Roman" pitchFamily="18" charset="0"/>
              </a:rPr>
              <a:t> However, clients Buy Limit  (highest) and Sell Limit (lowest) will also get the priority of order execution. </a:t>
            </a:r>
          </a:p>
          <a:p>
            <a:pPr algn="just">
              <a:buFont typeface="Wingdings" pitchFamily="2" charset="2"/>
              <a:buChar char="§"/>
            </a:pPr>
            <a:endParaRPr lang="en-US" sz="1200" dirty="0" smtClean="0">
              <a:latin typeface="Cambria" pitchFamily="18" charset="0"/>
              <a:cs typeface="Times New Roman" pitchFamily="18" charset="0"/>
            </a:endParaRPr>
          </a:p>
          <a:p>
            <a:pPr algn="just">
              <a:buFont typeface="Wingdings" pitchFamily="2" charset="2"/>
              <a:buChar char="§"/>
            </a:pPr>
            <a:r>
              <a:rPr lang="en-US" sz="1200" b="1" dirty="0" smtClean="0">
                <a:latin typeface="Cambria" pitchFamily="18" charset="0"/>
                <a:cs typeface="Times New Roman" pitchFamily="18" charset="0"/>
              </a:rPr>
              <a:t>If two or more than two market participants (MM or client) have the same quotes, </a:t>
            </a:r>
            <a:r>
              <a:rPr lang="en-US" sz="1200" dirty="0" smtClean="0">
                <a:latin typeface="Cambria" pitchFamily="18" charset="0"/>
                <a:cs typeface="Times New Roman" pitchFamily="18" charset="0"/>
              </a:rPr>
              <a:t>then the </a:t>
            </a:r>
            <a:r>
              <a:rPr lang="en-US" sz="1200" b="1" dirty="0" smtClean="0">
                <a:latin typeface="Cambria" pitchFamily="18" charset="0"/>
                <a:cs typeface="Times New Roman" pitchFamily="18" charset="0"/>
              </a:rPr>
              <a:t>time of orders </a:t>
            </a:r>
            <a:r>
              <a:rPr lang="en-US" sz="1200" dirty="0" smtClean="0">
                <a:latin typeface="Cambria" pitchFamily="18" charset="0"/>
                <a:cs typeface="Times New Roman" pitchFamily="18" charset="0"/>
              </a:rPr>
              <a:t>placed will be given the </a:t>
            </a:r>
            <a:r>
              <a:rPr lang="en-US" sz="1200" b="1" dirty="0" smtClean="0">
                <a:latin typeface="Cambria" pitchFamily="18" charset="0"/>
                <a:cs typeface="Times New Roman" pitchFamily="18" charset="0"/>
              </a:rPr>
              <a:t>priority</a:t>
            </a:r>
            <a:r>
              <a:rPr lang="en-US" sz="1200" dirty="0" smtClean="0">
                <a:latin typeface="Cambria" pitchFamily="18" charset="0"/>
                <a:cs typeface="Times New Roman" pitchFamily="18" charset="0"/>
              </a:rPr>
              <a:t> thereafter.</a:t>
            </a:r>
          </a:p>
        </p:txBody>
      </p:sp>
      <p:sp>
        <p:nvSpPr>
          <p:cNvPr id="10" name="Rectangle 9"/>
          <p:cNvSpPr/>
          <p:nvPr>
            <p:custDataLst>
              <p:tags r:id="rId5"/>
            </p:custDataLst>
          </p:nvPr>
        </p:nvSpPr>
        <p:spPr>
          <a:xfrm>
            <a:off x="5181600" y="3810000"/>
            <a:ext cx="3810000" cy="23622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custDataLst>
              <p:tags r:id="rId6"/>
            </p:custDataLst>
          </p:nvPr>
        </p:nvSpPr>
        <p:spPr>
          <a:xfrm>
            <a:off x="5181600" y="4419600"/>
            <a:ext cx="3733800" cy="381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457200" y="5715000"/>
            <a:ext cx="3505200" cy="2286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6" name="Straight Connector 15"/>
          <p:cNvCxnSpPr>
            <a:stCxn id="15" idx="3"/>
            <a:endCxn id="17" idx="1"/>
          </p:cNvCxnSpPr>
          <p:nvPr/>
        </p:nvCxnSpPr>
        <p:spPr>
          <a:xfrm flipV="1">
            <a:off x="3962400" y="4610101"/>
            <a:ext cx="1219199" cy="1219199"/>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5181599" y="4419600"/>
            <a:ext cx="3733801" cy="381001"/>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p:cNvSpPr/>
          <p:nvPr/>
        </p:nvSpPr>
        <p:spPr>
          <a:xfrm>
            <a:off x="457200" y="4648200"/>
            <a:ext cx="35052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Connector 19"/>
          <p:cNvCxnSpPr>
            <a:stCxn id="19" idx="3"/>
            <a:endCxn id="21" idx="1"/>
          </p:cNvCxnSpPr>
          <p:nvPr/>
        </p:nvCxnSpPr>
        <p:spPr>
          <a:xfrm>
            <a:off x="3962400" y="4800600"/>
            <a:ext cx="1219200" cy="45720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5181600" y="5105400"/>
            <a:ext cx="37338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457200" y="5943600"/>
            <a:ext cx="35052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457200" y="5410200"/>
            <a:ext cx="35052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ectangle 26"/>
          <p:cNvSpPr/>
          <p:nvPr/>
        </p:nvSpPr>
        <p:spPr>
          <a:xfrm>
            <a:off x="5181600" y="5791200"/>
            <a:ext cx="37338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8" name="Straight Connector 27"/>
          <p:cNvCxnSpPr>
            <a:stCxn id="25" idx="3"/>
            <a:endCxn id="27" idx="1"/>
          </p:cNvCxnSpPr>
          <p:nvPr/>
        </p:nvCxnSpPr>
        <p:spPr>
          <a:xfrm>
            <a:off x="3962400" y="5562600"/>
            <a:ext cx="1219200" cy="38100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0" name="Straight Connector 29"/>
          <p:cNvCxnSpPr>
            <a:stCxn id="24" idx="3"/>
            <a:endCxn id="27" idx="1"/>
          </p:cNvCxnSpPr>
          <p:nvPr/>
        </p:nvCxnSpPr>
        <p:spPr>
          <a:xfrm flipV="1">
            <a:off x="3962400" y="5943600"/>
            <a:ext cx="1219200" cy="15240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5181600" y="5410200"/>
            <a:ext cx="3733800" cy="381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4" name="Straight Connector 33"/>
          <p:cNvCxnSpPr>
            <a:stCxn id="35" idx="3"/>
            <a:endCxn id="33" idx="1"/>
          </p:cNvCxnSpPr>
          <p:nvPr/>
        </p:nvCxnSpPr>
        <p:spPr>
          <a:xfrm>
            <a:off x="3962400" y="5295900"/>
            <a:ext cx="1219200" cy="30480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457200" y="5181600"/>
            <a:ext cx="3505200" cy="2286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ectangle 37"/>
          <p:cNvSpPr/>
          <p:nvPr>
            <p:custDataLst>
              <p:tags r:id="rId7"/>
            </p:custDataLst>
          </p:nvPr>
        </p:nvSpPr>
        <p:spPr>
          <a:xfrm>
            <a:off x="457200" y="4953000"/>
            <a:ext cx="3505200" cy="2286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TextBox 38"/>
          <p:cNvSpPr txBox="1"/>
          <p:nvPr>
            <p:custDataLst>
              <p:tags r:id="rId8"/>
            </p:custDataLst>
          </p:nvPr>
        </p:nvSpPr>
        <p:spPr>
          <a:xfrm>
            <a:off x="5486400" y="3258235"/>
            <a:ext cx="2895600" cy="323165"/>
          </a:xfrm>
          <a:prstGeom prst="rect">
            <a:avLst/>
          </a:prstGeom>
          <a:noFill/>
        </p:spPr>
        <p:txBody>
          <a:bodyPr wrap="square" rtlCol="0">
            <a:spAutoFit/>
          </a:bodyPr>
          <a:lstStyle/>
          <a:p>
            <a:pPr algn="ctr"/>
            <a:r>
              <a:rPr lang="en-US" sz="1500" b="1" dirty="0" smtClean="0">
                <a:latin typeface="Cambria" pitchFamily="18" charset="0"/>
                <a:cs typeface="Times New Roman" pitchFamily="18" charset="0"/>
              </a:rPr>
              <a:t>1</a:t>
            </a:r>
            <a:r>
              <a:rPr lang="en-US" sz="1500" b="1" baseline="30000" dirty="0" smtClean="0">
                <a:latin typeface="Cambria" pitchFamily="18" charset="0"/>
                <a:cs typeface="Times New Roman" pitchFamily="18" charset="0"/>
              </a:rPr>
              <a:t>st</a:t>
            </a:r>
            <a:r>
              <a:rPr lang="en-US" sz="1500" b="1" dirty="0" smtClean="0">
                <a:latin typeface="Cambria" pitchFamily="18" charset="0"/>
                <a:cs typeface="Times New Roman" pitchFamily="18" charset="0"/>
              </a:rPr>
              <a:t> Priority </a:t>
            </a:r>
            <a:endParaRPr lang="en-US" sz="1500" b="1" dirty="0">
              <a:latin typeface="Cambria" pitchFamily="18" charset="0"/>
              <a:cs typeface="Times New Roman" pitchFamily="18" charset="0"/>
            </a:endParaRPr>
          </a:p>
        </p:txBody>
      </p:sp>
      <p:sp>
        <p:nvSpPr>
          <p:cNvPr id="40" name="Rectangle 39"/>
          <p:cNvSpPr/>
          <p:nvPr>
            <p:custDataLst>
              <p:tags r:id="rId9"/>
            </p:custDataLst>
          </p:nvPr>
        </p:nvSpPr>
        <p:spPr>
          <a:xfrm>
            <a:off x="7086600" y="4114800"/>
            <a:ext cx="990600" cy="19812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ectangle 40"/>
          <p:cNvSpPr/>
          <p:nvPr>
            <p:custDataLst>
              <p:tags r:id="rId10"/>
            </p:custDataLst>
          </p:nvPr>
        </p:nvSpPr>
        <p:spPr>
          <a:xfrm>
            <a:off x="6096000" y="4114800"/>
            <a:ext cx="990600" cy="19812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7" name="TextBox 46"/>
          <p:cNvSpPr txBox="1"/>
          <p:nvPr>
            <p:custDataLst>
              <p:tags r:id="rId11"/>
            </p:custDataLst>
          </p:nvPr>
        </p:nvSpPr>
        <p:spPr>
          <a:xfrm>
            <a:off x="5562600" y="3276600"/>
            <a:ext cx="2895600" cy="323165"/>
          </a:xfrm>
          <a:prstGeom prst="rect">
            <a:avLst/>
          </a:prstGeom>
          <a:noFill/>
        </p:spPr>
        <p:txBody>
          <a:bodyPr wrap="square" rtlCol="0">
            <a:spAutoFit/>
          </a:bodyPr>
          <a:lstStyle/>
          <a:p>
            <a:pPr algn="ctr"/>
            <a:r>
              <a:rPr lang="en-US" sz="1500" b="1" dirty="0" smtClean="0">
                <a:latin typeface="Cambria" pitchFamily="18" charset="0"/>
                <a:cs typeface="Times New Roman" pitchFamily="18" charset="0"/>
              </a:rPr>
              <a:t>2</a:t>
            </a:r>
            <a:r>
              <a:rPr lang="en-US" sz="1500" b="1" baseline="30000" dirty="0" smtClean="0">
                <a:latin typeface="Cambria" pitchFamily="18" charset="0"/>
                <a:cs typeface="Times New Roman" pitchFamily="18" charset="0"/>
              </a:rPr>
              <a:t>nd</a:t>
            </a:r>
            <a:r>
              <a:rPr lang="en-US" sz="1500" b="1" dirty="0" smtClean="0">
                <a:latin typeface="Cambria" pitchFamily="18" charset="0"/>
                <a:cs typeface="Times New Roman" pitchFamily="18" charset="0"/>
              </a:rPr>
              <a:t> Priority </a:t>
            </a:r>
            <a:endParaRPr lang="en-US" sz="1500" b="1" dirty="0">
              <a:latin typeface="Cambria" pitchFamily="18" charset="0"/>
              <a:cs typeface="Times New Roman" pitchFamily="18" charset="0"/>
            </a:endParaRPr>
          </a:p>
        </p:txBody>
      </p:sp>
      <p:sp>
        <p:nvSpPr>
          <p:cNvPr id="48" name="TextBox 47"/>
          <p:cNvSpPr txBox="1"/>
          <p:nvPr>
            <p:custDataLst>
              <p:tags r:id="rId12"/>
            </p:custDataLst>
          </p:nvPr>
        </p:nvSpPr>
        <p:spPr>
          <a:xfrm>
            <a:off x="5791200" y="3276600"/>
            <a:ext cx="2819400" cy="323165"/>
          </a:xfrm>
          <a:prstGeom prst="rect">
            <a:avLst/>
          </a:prstGeom>
          <a:noFill/>
        </p:spPr>
        <p:txBody>
          <a:bodyPr wrap="square" rtlCol="0">
            <a:spAutoFit/>
          </a:bodyPr>
          <a:lstStyle/>
          <a:p>
            <a:pPr algn="ctr"/>
            <a:r>
              <a:rPr lang="en-US" sz="1500" b="1" dirty="0" smtClean="0">
                <a:latin typeface="Cambria" pitchFamily="18" charset="0"/>
                <a:cs typeface="Times New Roman" pitchFamily="18" charset="0"/>
              </a:rPr>
              <a:t>3</a:t>
            </a:r>
            <a:r>
              <a:rPr lang="en-US" sz="1500" b="1" baseline="30000" dirty="0" smtClean="0">
                <a:latin typeface="Cambria" pitchFamily="18" charset="0"/>
                <a:cs typeface="Times New Roman" pitchFamily="18" charset="0"/>
              </a:rPr>
              <a:t>rd</a:t>
            </a:r>
            <a:r>
              <a:rPr lang="en-US" sz="1500" b="1" dirty="0" smtClean="0">
                <a:latin typeface="Cambria" pitchFamily="18" charset="0"/>
                <a:cs typeface="Times New Roman" pitchFamily="18" charset="0"/>
              </a:rPr>
              <a:t> Priority  </a:t>
            </a:r>
            <a:endParaRPr lang="en-US" sz="1500" b="1" dirty="0">
              <a:latin typeface="Cambria" pitchFamily="18" charset="0"/>
              <a:cs typeface="Times New Roman" pitchFamily="18" charset="0"/>
            </a:endParaRPr>
          </a:p>
        </p:txBody>
      </p:sp>
      <p:sp>
        <p:nvSpPr>
          <p:cNvPr id="49" name="TextBox 48"/>
          <p:cNvSpPr txBox="1"/>
          <p:nvPr>
            <p:custDataLst>
              <p:tags r:id="rId13"/>
            </p:custDataLst>
          </p:nvPr>
        </p:nvSpPr>
        <p:spPr>
          <a:xfrm>
            <a:off x="5562600" y="3276600"/>
            <a:ext cx="2819400" cy="323165"/>
          </a:xfrm>
          <a:prstGeom prst="rect">
            <a:avLst/>
          </a:prstGeom>
          <a:noFill/>
        </p:spPr>
        <p:txBody>
          <a:bodyPr wrap="square" rtlCol="0">
            <a:spAutoFit/>
          </a:bodyPr>
          <a:lstStyle/>
          <a:p>
            <a:pPr algn="ctr"/>
            <a:r>
              <a:rPr lang="en-US" sz="1500" b="1" dirty="0" smtClean="0">
                <a:latin typeface="Cambria" pitchFamily="18" charset="0"/>
                <a:cs typeface="Times New Roman" pitchFamily="18" charset="0"/>
              </a:rPr>
              <a:t>4</a:t>
            </a:r>
            <a:r>
              <a:rPr lang="en-US" sz="1500" b="1" baseline="30000" dirty="0" smtClean="0">
                <a:latin typeface="Cambria" pitchFamily="18" charset="0"/>
                <a:cs typeface="Times New Roman" pitchFamily="18" charset="0"/>
              </a:rPr>
              <a:t>th</a:t>
            </a:r>
            <a:r>
              <a:rPr lang="en-US" sz="1500" b="1" dirty="0" smtClean="0">
                <a:latin typeface="Cambria" pitchFamily="18" charset="0"/>
                <a:cs typeface="Times New Roman" pitchFamily="18" charset="0"/>
              </a:rPr>
              <a:t> Priority  </a:t>
            </a:r>
            <a:endParaRPr lang="en-US" sz="1500" b="1" dirty="0">
              <a:latin typeface="Cambria" pitchFamily="18" charset="0"/>
              <a:cs typeface="Times New Roman" pitchFamily="18" charset="0"/>
            </a:endParaRPr>
          </a:p>
        </p:txBody>
      </p:sp>
      <p:sp>
        <p:nvSpPr>
          <p:cNvPr id="50" name="TextBox 49"/>
          <p:cNvSpPr txBox="1"/>
          <p:nvPr>
            <p:custDataLst>
              <p:tags r:id="rId14"/>
            </p:custDataLst>
          </p:nvPr>
        </p:nvSpPr>
        <p:spPr>
          <a:xfrm>
            <a:off x="5562600" y="3276600"/>
            <a:ext cx="2819400" cy="323165"/>
          </a:xfrm>
          <a:prstGeom prst="rect">
            <a:avLst/>
          </a:prstGeom>
          <a:noFill/>
        </p:spPr>
        <p:txBody>
          <a:bodyPr wrap="square" rtlCol="0">
            <a:spAutoFit/>
          </a:bodyPr>
          <a:lstStyle/>
          <a:p>
            <a:pPr algn="ctr"/>
            <a:r>
              <a:rPr lang="en-US" sz="1500" b="1" dirty="0" smtClean="0">
                <a:latin typeface="Cambria" pitchFamily="18" charset="0"/>
                <a:cs typeface="Times New Roman" pitchFamily="18" charset="0"/>
              </a:rPr>
              <a:t>5</a:t>
            </a:r>
            <a:r>
              <a:rPr lang="en-US" sz="1500" b="1" baseline="30000" dirty="0" smtClean="0">
                <a:latin typeface="Cambria" pitchFamily="18" charset="0"/>
                <a:cs typeface="Times New Roman" pitchFamily="18" charset="0"/>
              </a:rPr>
              <a:t>th </a:t>
            </a:r>
            <a:r>
              <a:rPr lang="en-US" sz="1500" b="1" dirty="0" smtClean="0">
                <a:latin typeface="Cambria" pitchFamily="18" charset="0"/>
                <a:cs typeface="Times New Roman" pitchFamily="18" charset="0"/>
              </a:rPr>
              <a:t>&amp;</a:t>
            </a:r>
            <a:r>
              <a:rPr lang="en-US" sz="1500" b="1" baseline="30000" dirty="0" smtClean="0">
                <a:latin typeface="Cambria" pitchFamily="18" charset="0"/>
                <a:cs typeface="Times New Roman" pitchFamily="18" charset="0"/>
              </a:rPr>
              <a:t> </a:t>
            </a:r>
            <a:r>
              <a:rPr lang="en-US" sz="1500" b="1" dirty="0" smtClean="0">
                <a:latin typeface="Cambria" pitchFamily="18" charset="0"/>
                <a:cs typeface="Times New Roman" pitchFamily="18" charset="0"/>
              </a:rPr>
              <a:t>6 </a:t>
            </a:r>
            <a:r>
              <a:rPr lang="en-US" sz="1500" b="1" baseline="30000" dirty="0" err="1" smtClean="0">
                <a:latin typeface="Cambria" pitchFamily="18" charset="0"/>
                <a:cs typeface="Times New Roman" pitchFamily="18" charset="0"/>
              </a:rPr>
              <a:t>th</a:t>
            </a:r>
            <a:r>
              <a:rPr lang="en-US" sz="1500" b="1" dirty="0" smtClean="0">
                <a:latin typeface="Cambria" pitchFamily="18" charset="0"/>
                <a:cs typeface="Times New Roman" pitchFamily="18" charset="0"/>
              </a:rPr>
              <a:t> Priority  </a:t>
            </a:r>
            <a:endParaRPr lang="en-US" sz="1500" b="1" dirty="0">
              <a:latin typeface="Cambria" pitchFamily="18" charset="0"/>
              <a:cs typeface="Times New Roman" pitchFamily="18" charset="0"/>
            </a:endParaRPr>
          </a:p>
        </p:txBody>
      </p:sp>
      <p:sp>
        <p:nvSpPr>
          <p:cNvPr id="51" name="TextBox 50"/>
          <p:cNvSpPr txBox="1"/>
          <p:nvPr>
            <p:custDataLst>
              <p:tags r:id="rId15"/>
            </p:custDataLst>
          </p:nvPr>
        </p:nvSpPr>
        <p:spPr>
          <a:xfrm>
            <a:off x="6096000" y="3276600"/>
            <a:ext cx="1752600" cy="323165"/>
          </a:xfrm>
          <a:prstGeom prst="rect">
            <a:avLst/>
          </a:prstGeom>
          <a:noFill/>
        </p:spPr>
        <p:txBody>
          <a:bodyPr wrap="square" rtlCol="0">
            <a:spAutoFit/>
          </a:bodyPr>
          <a:lstStyle/>
          <a:p>
            <a:pPr algn="ctr"/>
            <a:r>
              <a:rPr lang="en-US" sz="1500" b="1" dirty="0" smtClean="0">
                <a:latin typeface="Cambria" pitchFamily="18" charset="0"/>
                <a:cs typeface="Times New Roman" pitchFamily="18" charset="0"/>
              </a:rPr>
              <a:t>7</a:t>
            </a:r>
            <a:r>
              <a:rPr lang="en-US" sz="1500" b="1" baseline="30000" dirty="0" smtClean="0">
                <a:latin typeface="Cambria" pitchFamily="18" charset="0"/>
                <a:cs typeface="Times New Roman" pitchFamily="18" charset="0"/>
              </a:rPr>
              <a:t>th</a:t>
            </a:r>
            <a:r>
              <a:rPr lang="en-US" sz="1500" b="1" dirty="0" smtClean="0">
                <a:latin typeface="Cambria" pitchFamily="18" charset="0"/>
                <a:cs typeface="Times New Roman" pitchFamily="18" charset="0"/>
              </a:rPr>
              <a:t> Priority </a:t>
            </a:r>
            <a:endParaRPr lang="en-US" sz="1500" b="1" dirty="0">
              <a:latin typeface="Cambria" pitchFamily="18" charset="0"/>
              <a:cs typeface="Times New Roman" pitchFamily="18" charset="0"/>
            </a:endParaRPr>
          </a:p>
        </p:txBody>
      </p:sp>
      <p:sp>
        <p:nvSpPr>
          <p:cNvPr id="11" name="Rectangle 10"/>
          <p:cNvSpPr/>
          <p:nvPr/>
        </p:nvSpPr>
        <p:spPr>
          <a:xfrm>
            <a:off x="457200" y="6248400"/>
            <a:ext cx="3505200" cy="2286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Connector 12"/>
          <p:cNvCxnSpPr>
            <a:stCxn id="11" idx="3"/>
            <a:endCxn id="52" idx="1"/>
          </p:cNvCxnSpPr>
          <p:nvPr/>
        </p:nvCxnSpPr>
        <p:spPr>
          <a:xfrm flipV="1">
            <a:off x="3962400" y="4953000"/>
            <a:ext cx="1219200" cy="140970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52" name="Rectangle 51"/>
          <p:cNvSpPr/>
          <p:nvPr/>
        </p:nvSpPr>
        <p:spPr>
          <a:xfrm>
            <a:off x="5181600" y="4800600"/>
            <a:ext cx="37338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 name="Picture 44" descr="3.gif"/>
          <p:cNvPicPr>
            <a:picLocks noChangeAspect="1"/>
          </p:cNvPicPr>
          <p:nvPr>
            <p:custDataLst>
              <p:tags r:id="rId16"/>
            </p:custDataLst>
          </p:nvPr>
        </p:nvPicPr>
        <p:blipFill>
          <a:blip r:embed="rId22" cstate="print"/>
          <a:stretch>
            <a:fillRect/>
          </a:stretch>
        </p:blipFill>
        <p:spPr>
          <a:xfrm>
            <a:off x="5715000" y="1066800"/>
            <a:ext cx="2895600" cy="1362075"/>
          </a:xfrm>
          <a:prstGeom prst="rect">
            <a:avLst/>
          </a:prstGeom>
        </p:spPr>
      </p:pic>
      <p:sp>
        <p:nvSpPr>
          <p:cNvPr id="43" name="Rectangle 42"/>
          <p:cNvSpPr/>
          <p:nvPr>
            <p:custDataLst>
              <p:tags r:id="rId17"/>
            </p:custDataLst>
          </p:nvPr>
        </p:nvSpPr>
        <p:spPr>
          <a:xfrm>
            <a:off x="5791200" y="1143000"/>
            <a:ext cx="2743200" cy="12192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40"/>
                                        </p:tgtEl>
                                      </p:cBhvr>
                                    </p:animEffect>
                                    <p:set>
                                      <p:cBhvr>
                                        <p:cTn id="26" dur="1" fill="hold">
                                          <p:stCondLst>
                                            <p:cond delay="1999"/>
                                          </p:stCondLst>
                                        </p:cTn>
                                        <p:tgtEl>
                                          <p:spTgt spid="4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20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41"/>
                                        </p:tgtEl>
                                      </p:cBhvr>
                                    </p:animEffect>
                                    <p:set>
                                      <p:cBhvr>
                                        <p:cTn id="37" dur="1" fill="hold">
                                          <p:stCondLst>
                                            <p:cond delay="1999"/>
                                          </p:stCondLst>
                                        </p:cTn>
                                        <p:tgtEl>
                                          <p:spTgt spid="4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2000"/>
                                        <p:tgtEl>
                                          <p:spTgt spid="6">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20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2000"/>
                                        <p:tgtEl>
                                          <p:spTgt spid="14"/>
                                        </p:tgtEl>
                                      </p:cBhvr>
                                    </p:animEffect>
                                    <p:set>
                                      <p:cBhvr>
                                        <p:cTn id="51" dur="1" fill="hold">
                                          <p:stCondLst>
                                            <p:cond delay="1999"/>
                                          </p:stCondLst>
                                        </p:cTn>
                                        <p:tgtEl>
                                          <p:spTgt spid="1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43"/>
                                        </p:tgtEl>
                                      </p:cBhvr>
                                    </p:animEffect>
                                    <p:set>
                                      <p:cBhvr>
                                        <p:cTn id="54" dur="1" fill="hold">
                                          <p:stCondLst>
                                            <p:cond delay="1999"/>
                                          </p:stCondLst>
                                        </p:cTn>
                                        <p:tgtEl>
                                          <p:spTgt spid="43"/>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20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2000"/>
                                        <p:tgtEl>
                                          <p:spTgt spid="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000"/>
                                        <p:tgtEl>
                                          <p:spTgt spid="15"/>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0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2000"/>
                                        <p:tgtEl>
                                          <p:spTgt spid="39"/>
                                        </p:tgtEl>
                                      </p:cBhvr>
                                    </p:animEffect>
                                    <p:set>
                                      <p:cBhvr>
                                        <p:cTn id="76" dur="1" fill="hold">
                                          <p:stCondLst>
                                            <p:cond delay="1999"/>
                                          </p:stCondLst>
                                        </p:cTn>
                                        <p:tgtEl>
                                          <p:spTgt spid="3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15"/>
                                        </p:tgtEl>
                                      </p:cBhvr>
                                    </p:animEffect>
                                    <p:set>
                                      <p:cBhvr>
                                        <p:cTn id="79" dur="1" fill="hold">
                                          <p:stCondLst>
                                            <p:cond delay="1999"/>
                                          </p:stCondLst>
                                        </p:cTn>
                                        <p:tgtEl>
                                          <p:spTgt spid="1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16"/>
                                        </p:tgtEl>
                                      </p:cBhvr>
                                    </p:animEffect>
                                    <p:set>
                                      <p:cBhvr>
                                        <p:cTn id="82" dur="1" fill="hold">
                                          <p:stCondLst>
                                            <p:cond delay="1999"/>
                                          </p:stCondLst>
                                        </p:cTn>
                                        <p:tgtEl>
                                          <p:spTgt spid="1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2000"/>
                                        <p:tgtEl>
                                          <p:spTgt spid="1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2000"/>
                                        <p:tgtEl>
                                          <p:spTgt spid="1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20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20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2000"/>
                                        <p:tgtEl>
                                          <p:spTgt spid="13"/>
                                        </p:tgtEl>
                                      </p:cBhvr>
                                    </p:animEffect>
                                    <p:set>
                                      <p:cBhvr>
                                        <p:cTn id="102" dur="1" fill="hold">
                                          <p:stCondLst>
                                            <p:cond delay="1999"/>
                                          </p:stCondLst>
                                        </p:cTn>
                                        <p:tgtEl>
                                          <p:spTgt spid="1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11"/>
                                        </p:tgtEl>
                                      </p:cBhvr>
                                    </p:animEffect>
                                    <p:set>
                                      <p:cBhvr>
                                        <p:cTn id="105" dur="1" fill="hold">
                                          <p:stCondLst>
                                            <p:cond delay="19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52"/>
                                        </p:tgtEl>
                                      </p:cBhvr>
                                    </p:animEffect>
                                    <p:set>
                                      <p:cBhvr>
                                        <p:cTn id="108" dur="1" fill="hold">
                                          <p:stCondLst>
                                            <p:cond delay="1999"/>
                                          </p:stCondLst>
                                        </p:cTn>
                                        <p:tgtEl>
                                          <p:spTgt spid="5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47"/>
                                        </p:tgtEl>
                                      </p:cBhvr>
                                    </p:animEffect>
                                    <p:set>
                                      <p:cBhvr>
                                        <p:cTn id="111" dur="1" fill="hold">
                                          <p:stCondLst>
                                            <p:cond delay="1999"/>
                                          </p:stCondLst>
                                        </p:cTn>
                                        <p:tgtEl>
                                          <p:spTgt spid="47"/>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2000"/>
                                        <p:tgtEl>
                                          <p:spTgt spid="4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00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2000"/>
                                        <p:tgtEl>
                                          <p:spTgt spid="19"/>
                                        </p:tgtEl>
                                      </p:cBhvr>
                                    </p:animEffect>
                                  </p:childTnLst>
                                </p:cTn>
                              </p:par>
                              <p:par>
                                <p:cTn id="121" presetID="10" presetClass="entr" presetSubtype="0" fill="hold"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2000"/>
                                        <p:tgtEl>
                                          <p:spTgt spid="2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2000"/>
                                        <p:tgtEl>
                                          <p:spTgt spid="48"/>
                                        </p:tgtEl>
                                      </p:cBhvr>
                                    </p:animEffect>
                                    <p:set>
                                      <p:cBhvr>
                                        <p:cTn id="128" dur="1" fill="hold">
                                          <p:stCondLst>
                                            <p:cond delay="1999"/>
                                          </p:stCondLst>
                                        </p:cTn>
                                        <p:tgtEl>
                                          <p:spTgt spid="48"/>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2000"/>
                                        <p:tgtEl>
                                          <p:spTgt spid="21"/>
                                        </p:tgtEl>
                                      </p:cBhvr>
                                    </p:animEffect>
                                    <p:set>
                                      <p:cBhvr>
                                        <p:cTn id="131" dur="1" fill="hold">
                                          <p:stCondLst>
                                            <p:cond delay="1999"/>
                                          </p:stCondLst>
                                        </p:cTn>
                                        <p:tgtEl>
                                          <p:spTgt spid="21"/>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2000"/>
                                        <p:tgtEl>
                                          <p:spTgt spid="19"/>
                                        </p:tgtEl>
                                      </p:cBhvr>
                                    </p:animEffect>
                                    <p:set>
                                      <p:cBhvr>
                                        <p:cTn id="134" dur="1" fill="hold">
                                          <p:stCondLst>
                                            <p:cond delay="1999"/>
                                          </p:stCondLst>
                                        </p:cTn>
                                        <p:tgtEl>
                                          <p:spTgt spid="19"/>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2000"/>
                                        <p:tgtEl>
                                          <p:spTgt spid="20"/>
                                        </p:tgtEl>
                                      </p:cBhvr>
                                    </p:animEffect>
                                    <p:set>
                                      <p:cBhvr>
                                        <p:cTn id="137" dur="1" fill="hold">
                                          <p:stCondLst>
                                            <p:cond delay="1999"/>
                                          </p:stCondLst>
                                        </p:cTn>
                                        <p:tgtEl>
                                          <p:spTgt spid="20"/>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fade">
                                      <p:cBhvr>
                                        <p:cTn id="140" dur="2000"/>
                                        <p:tgtEl>
                                          <p:spTgt spid="4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2000"/>
                                        <p:tgtEl>
                                          <p:spTgt spid="33"/>
                                        </p:tgtEl>
                                      </p:cBhvr>
                                    </p:animEffect>
                                  </p:childTnLst>
                                </p:cTn>
                              </p:par>
                              <p:par>
                                <p:cTn id="144" presetID="10" presetClass="entr" presetSubtype="0" fill="hold" nodeType="with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fade">
                                      <p:cBhvr>
                                        <p:cTn id="146" dur="2000"/>
                                        <p:tgtEl>
                                          <p:spTgt spid="3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2000"/>
                                        <p:tgtEl>
                                          <p:spTgt spid="3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grpId="1" nodeType="clickEffect">
                                  <p:stCondLst>
                                    <p:cond delay="0"/>
                                  </p:stCondLst>
                                  <p:childTnLst>
                                    <p:animEffect transition="out" filter="fade">
                                      <p:cBhvr>
                                        <p:cTn id="153" dur="2000"/>
                                        <p:tgtEl>
                                          <p:spTgt spid="49"/>
                                        </p:tgtEl>
                                      </p:cBhvr>
                                    </p:animEffect>
                                    <p:set>
                                      <p:cBhvr>
                                        <p:cTn id="154" dur="1" fill="hold">
                                          <p:stCondLst>
                                            <p:cond delay="1999"/>
                                          </p:stCondLst>
                                        </p:cTn>
                                        <p:tgtEl>
                                          <p:spTgt spid="4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33"/>
                                        </p:tgtEl>
                                      </p:cBhvr>
                                    </p:animEffect>
                                    <p:set>
                                      <p:cBhvr>
                                        <p:cTn id="157" dur="1" fill="hold">
                                          <p:stCondLst>
                                            <p:cond delay="1999"/>
                                          </p:stCondLst>
                                        </p:cTn>
                                        <p:tgtEl>
                                          <p:spTgt spid="33"/>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2000"/>
                                        <p:tgtEl>
                                          <p:spTgt spid="34"/>
                                        </p:tgtEl>
                                      </p:cBhvr>
                                    </p:animEffect>
                                    <p:set>
                                      <p:cBhvr>
                                        <p:cTn id="160" dur="1" fill="hold">
                                          <p:stCondLst>
                                            <p:cond delay="1999"/>
                                          </p:stCondLst>
                                        </p:cTn>
                                        <p:tgtEl>
                                          <p:spTgt spid="34"/>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2000"/>
                                        <p:tgtEl>
                                          <p:spTgt spid="35"/>
                                        </p:tgtEl>
                                      </p:cBhvr>
                                    </p:animEffect>
                                    <p:set>
                                      <p:cBhvr>
                                        <p:cTn id="163" dur="1" fill="hold">
                                          <p:stCondLst>
                                            <p:cond delay="1999"/>
                                          </p:stCondLst>
                                        </p:cTn>
                                        <p:tgtEl>
                                          <p:spTgt spid="35"/>
                                        </p:tgtEl>
                                        <p:attrNameLst>
                                          <p:attrName>style.visibility</p:attrName>
                                        </p:attrNameLst>
                                      </p:cBhvr>
                                      <p:to>
                                        <p:strVal val="hidden"/>
                                      </p:to>
                                    </p:set>
                                  </p:childTnLst>
                                </p:cTn>
                              </p:par>
                              <p:par>
                                <p:cTn id="164" presetID="10" presetClass="entr" presetSubtype="0" fill="hold" grpId="0" nodeType="with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fade">
                                      <p:cBhvr>
                                        <p:cTn id="166" dur="2000"/>
                                        <p:tgtEl>
                                          <p:spTgt spid="2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fade">
                                      <p:cBhvr>
                                        <p:cTn id="169" dur="2000"/>
                                        <p:tgtEl>
                                          <p:spTgt spid="50"/>
                                        </p:tgtEl>
                                      </p:cBhvr>
                                    </p:animEffect>
                                  </p:childTnLst>
                                </p:cTn>
                              </p:par>
                              <p:par>
                                <p:cTn id="170" presetID="10" presetClass="entr" presetSubtype="0" fill="hold" nodeType="withEffect">
                                  <p:stCondLst>
                                    <p:cond delay="0"/>
                                  </p:stCondLst>
                                  <p:childTnLst>
                                    <p:set>
                                      <p:cBhvr>
                                        <p:cTn id="171" dur="1" fill="hold">
                                          <p:stCondLst>
                                            <p:cond delay="0"/>
                                          </p:stCondLst>
                                        </p:cTn>
                                        <p:tgtEl>
                                          <p:spTgt spid="30"/>
                                        </p:tgtEl>
                                        <p:attrNameLst>
                                          <p:attrName>style.visibility</p:attrName>
                                        </p:attrNameLst>
                                      </p:cBhvr>
                                      <p:to>
                                        <p:strVal val="visible"/>
                                      </p:to>
                                    </p:set>
                                    <p:animEffect transition="in" filter="fade">
                                      <p:cBhvr>
                                        <p:cTn id="172" dur="2000"/>
                                        <p:tgtEl>
                                          <p:spTgt spid="30"/>
                                        </p:tgtEl>
                                      </p:cBhvr>
                                    </p:animEffect>
                                  </p:childTnLst>
                                </p:cTn>
                              </p:par>
                              <p:par>
                                <p:cTn id="173" presetID="10" presetClass="entr" presetSubtype="0" fill="hold" nodeType="with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fade">
                                      <p:cBhvr>
                                        <p:cTn id="175" dur="2000"/>
                                        <p:tgtEl>
                                          <p:spTgt spid="2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5"/>
                                        </p:tgtEl>
                                        <p:attrNameLst>
                                          <p:attrName>style.visibility</p:attrName>
                                        </p:attrNameLst>
                                      </p:cBhvr>
                                      <p:to>
                                        <p:strVal val="visible"/>
                                      </p:to>
                                    </p:set>
                                    <p:animEffect transition="in" filter="fade">
                                      <p:cBhvr>
                                        <p:cTn id="178" dur="2000"/>
                                        <p:tgtEl>
                                          <p:spTgt spid="25"/>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Effect transition="in" filter="fade">
                                      <p:cBhvr>
                                        <p:cTn id="181" dur="2000"/>
                                        <p:tgtEl>
                                          <p:spTgt spid="2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1" nodeType="clickEffect">
                                  <p:stCondLst>
                                    <p:cond delay="0"/>
                                  </p:stCondLst>
                                  <p:childTnLst>
                                    <p:animEffect transition="out" filter="fade">
                                      <p:cBhvr>
                                        <p:cTn id="185" dur="2000"/>
                                        <p:tgtEl>
                                          <p:spTgt spid="27"/>
                                        </p:tgtEl>
                                      </p:cBhvr>
                                    </p:animEffect>
                                    <p:set>
                                      <p:cBhvr>
                                        <p:cTn id="186" dur="1" fill="hold">
                                          <p:stCondLst>
                                            <p:cond delay="1999"/>
                                          </p:stCondLst>
                                        </p:cTn>
                                        <p:tgtEl>
                                          <p:spTgt spid="27"/>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2000"/>
                                        <p:tgtEl>
                                          <p:spTgt spid="50"/>
                                        </p:tgtEl>
                                      </p:cBhvr>
                                    </p:animEffect>
                                    <p:set>
                                      <p:cBhvr>
                                        <p:cTn id="189" dur="1" fill="hold">
                                          <p:stCondLst>
                                            <p:cond delay="1999"/>
                                          </p:stCondLst>
                                        </p:cTn>
                                        <p:tgtEl>
                                          <p:spTgt spid="50"/>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2000"/>
                                        <p:tgtEl>
                                          <p:spTgt spid="30"/>
                                        </p:tgtEl>
                                      </p:cBhvr>
                                    </p:animEffect>
                                    <p:set>
                                      <p:cBhvr>
                                        <p:cTn id="192" dur="1" fill="hold">
                                          <p:stCondLst>
                                            <p:cond delay="1999"/>
                                          </p:stCondLst>
                                        </p:cTn>
                                        <p:tgtEl>
                                          <p:spTgt spid="30"/>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2000"/>
                                        <p:tgtEl>
                                          <p:spTgt spid="28"/>
                                        </p:tgtEl>
                                      </p:cBhvr>
                                    </p:animEffect>
                                    <p:set>
                                      <p:cBhvr>
                                        <p:cTn id="195" dur="1" fill="hold">
                                          <p:stCondLst>
                                            <p:cond delay="1999"/>
                                          </p:stCondLst>
                                        </p:cTn>
                                        <p:tgtEl>
                                          <p:spTgt spid="28"/>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2000"/>
                                        <p:tgtEl>
                                          <p:spTgt spid="25"/>
                                        </p:tgtEl>
                                      </p:cBhvr>
                                    </p:animEffect>
                                    <p:set>
                                      <p:cBhvr>
                                        <p:cTn id="198" dur="1" fill="hold">
                                          <p:stCondLst>
                                            <p:cond delay="1999"/>
                                          </p:stCondLst>
                                        </p:cTn>
                                        <p:tgtEl>
                                          <p:spTgt spid="25"/>
                                        </p:tgtEl>
                                        <p:attrNameLst>
                                          <p:attrName>style.visibility</p:attrName>
                                        </p:attrNameLst>
                                      </p:cBhvr>
                                      <p:to>
                                        <p:strVal val="hidden"/>
                                      </p:to>
                                    </p:set>
                                  </p:childTnLst>
                                </p:cTn>
                              </p:par>
                              <p:par>
                                <p:cTn id="199" presetID="10" presetClass="entr" presetSubtype="0"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fade">
                                      <p:cBhvr>
                                        <p:cTn id="201" dur="2000"/>
                                        <p:tgtEl>
                                          <p:spTgt spid="51"/>
                                        </p:tgtEl>
                                      </p:cBhvr>
                                    </p:animEffect>
                                  </p:childTnLst>
                                </p:cTn>
                              </p:par>
                              <p:par>
                                <p:cTn id="202" presetID="10" presetClass="exit" presetSubtype="0" fill="hold" grpId="1" nodeType="withEffect">
                                  <p:stCondLst>
                                    <p:cond delay="0"/>
                                  </p:stCondLst>
                                  <p:childTnLst>
                                    <p:animEffect transition="out" filter="fade">
                                      <p:cBhvr>
                                        <p:cTn id="203" dur="2000"/>
                                        <p:tgtEl>
                                          <p:spTgt spid="24"/>
                                        </p:tgtEl>
                                      </p:cBhvr>
                                    </p:animEffect>
                                    <p:set>
                                      <p:cBhvr>
                                        <p:cTn id="204" dur="1" fill="hold">
                                          <p:stCondLst>
                                            <p:cond delay="1999"/>
                                          </p:stCondLst>
                                        </p:cTn>
                                        <p:tgtEl>
                                          <p:spTgt spid="24"/>
                                        </p:tgtEl>
                                        <p:attrNameLst>
                                          <p:attrName>style.visibility</p:attrName>
                                        </p:attrNameLst>
                                      </p:cBhvr>
                                      <p:to>
                                        <p:strVal val="hidden"/>
                                      </p:to>
                                    </p:set>
                                  </p:childTnLst>
                                </p:cTn>
                              </p:par>
                              <p:par>
                                <p:cTn id="205" presetID="10" presetClass="entr" presetSubtype="0" fill="hold" grpId="0" nodeType="withEffect">
                                  <p:stCondLst>
                                    <p:cond delay="0"/>
                                  </p:stCondLst>
                                  <p:childTnLst>
                                    <p:set>
                                      <p:cBhvr>
                                        <p:cTn id="206" dur="1" fill="hold">
                                          <p:stCondLst>
                                            <p:cond delay="0"/>
                                          </p:stCondLst>
                                        </p:cTn>
                                        <p:tgtEl>
                                          <p:spTgt spid="38"/>
                                        </p:tgtEl>
                                        <p:attrNameLst>
                                          <p:attrName>style.visibility</p:attrName>
                                        </p:attrNameLst>
                                      </p:cBhvr>
                                      <p:to>
                                        <p:strVal val="visible"/>
                                      </p:to>
                                    </p:set>
                                    <p:animEffect transition="in" filter="fade">
                                      <p:cBhvr>
                                        <p:cTn id="207" dur="2000"/>
                                        <p:tgtEl>
                                          <p:spTgt spid="38"/>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6">
                                            <p:txEl>
                                              <p:pRg st="10" end="10"/>
                                            </p:txEl>
                                          </p:spTgt>
                                        </p:tgtEl>
                                        <p:attrNameLst>
                                          <p:attrName>style.visibility</p:attrName>
                                        </p:attrNameLst>
                                      </p:cBhvr>
                                      <p:to>
                                        <p:strVal val="visible"/>
                                      </p:to>
                                    </p:set>
                                    <p:animEffect transition="in" filter="fade">
                                      <p:cBhvr>
                                        <p:cTn id="212" dur="2000"/>
                                        <p:tgtEl>
                                          <p:spTgt spid="6">
                                            <p:txEl>
                                              <p:pRg st="10" end="10"/>
                                            </p:txEl>
                                          </p:spTgt>
                                        </p:tgtEl>
                                      </p:cBhvr>
                                    </p:animEffect>
                                  </p:childTnLst>
                                </p:cTn>
                              </p:par>
                              <p:par>
                                <p:cTn id="213" presetID="10" presetClass="exit" presetSubtype="0" fill="hold" grpId="1" nodeType="withEffect">
                                  <p:stCondLst>
                                    <p:cond delay="0"/>
                                  </p:stCondLst>
                                  <p:childTnLst>
                                    <p:animEffect transition="out" filter="fade">
                                      <p:cBhvr>
                                        <p:cTn id="214" dur="2000"/>
                                        <p:tgtEl>
                                          <p:spTgt spid="51"/>
                                        </p:tgtEl>
                                      </p:cBhvr>
                                    </p:animEffect>
                                    <p:set>
                                      <p:cBhvr>
                                        <p:cTn id="215" dur="1" fill="hold">
                                          <p:stCondLst>
                                            <p:cond delay="1999"/>
                                          </p:stCondLst>
                                        </p:cTn>
                                        <p:tgtEl>
                                          <p:spTgt spid="51"/>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2000"/>
                                        <p:tgtEl>
                                          <p:spTgt spid="38"/>
                                        </p:tgtEl>
                                      </p:cBhvr>
                                    </p:animEffect>
                                    <p:set>
                                      <p:cBhvr>
                                        <p:cTn id="218" dur="1" fill="hold">
                                          <p:stCondLst>
                                            <p:cond delay="1999"/>
                                          </p:stCondLst>
                                        </p:cTn>
                                        <p:tgtEl>
                                          <p:spTgt spid="38"/>
                                        </p:tgtEl>
                                        <p:attrNameLst>
                                          <p:attrName>style.visibility</p:attrName>
                                        </p:attrNameLst>
                                      </p:cBhvr>
                                      <p:to>
                                        <p:strVal val="hidden"/>
                                      </p:to>
                                    </p:set>
                                  </p:childTnLst>
                                </p:cTn>
                              </p:par>
                              <p:par>
                                <p:cTn id="219" presetID="10" presetClass="entr" presetSubtype="0" fill="hold" nodeType="with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fade">
                                      <p:cBhvr>
                                        <p:cTn id="221" dur="2000"/>
                                        <p:tgtEl>
                                          <p:spTgt spid="42"/>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6">
                                            <p:txEl>
                                              <p:pRg st="12" end="12"/>
                                            </p:txEl>
                                          </p:spTgt>
                                        </p:tgtEl>
                                        <p:attrNameLst>
                                          <p:attrName>style.visibility</p:attrName>
                                        </p:attrNameLst>
                                      </p:cBhvr>
                                      <p:to>
                                        <p:strVal val="visible"/>
                                      </p:to>
                                    </p:set>
                                    <p:animEffect transition="in" filter="fade">
                                      <p:cBhvr>
                                        <p:cTn id="226" dur="2000"/>
                                        <p:tgtEl>
                                          <p:spTgt spid="6">
                                            <p:txEl>
                                              <p:pRg st="12" end="12"/>
                                            </p:txEl>
                                          </p:spTgt>
                                        </p:tgtEl>
                                      </p:cBhvr>
                                    </p:animEffect>
                                  </p:childTnLst>
                                </p:cTn>
                              </p:par>
                              <p:par>
                                <p:cTn id="227" presetID="10" presetClass="entr" presetSubtype="0" fill="hold" grpId="2" nodeType="withEffect">
                                  <p:stCondLst>
                                    <p:cond delay="0"/>
                                  </p:stCondLst>
                                  <p:childTnLst>
                                    <p:set>
                                      <p:cBhvr>
                                        <p:cTn id="228" dur="1" fill="hold">
                                          <p:stCondLst>
                                            <p:cond delay="0"/>
                                          </p:stCondLst>
                                        </p:cTn>
                                        <p:tgtEl>
                                          <p:spTgt spid="25"/>
                                        </p:tgtEl>
                                        <p:attrNameLst>
                                          <p:attrName>style.visibility</p:attrName>
                                        </p:attrNameLst>
                                      </p:cBhvr>
                                      <p:to>
                                        <p:strVal val="visible"/>
                                      </p:to>
                                    </p:set>
                                    <p:animEffect transition="in" filter="fade">
                                      <p:cBhvr>
                                        <p:cTn id="229" dur="2000"/>
                                        <p:tgtEl>
                                          <p:spTgt spid="25"/>
                                        </p:tgtEl>
                                      </p:cBhvr>
                                    </p:animEffect>
                                  </p:childTnLst>
                                </p:cTn>
                              </p:par>
                              <p:par>
                                <p:cTn id="230" presetID="10" presetClass="entr" presetSubtype="0" fill="hold" grpId="2" nodeType="withEffect">
                                  <p:stCondLst>
                                    <p:cond delay="0"/>
                                  </p:stCondLst>
                                  <p:childTnLst>
                                    <p:set>
                                      <p:cBhvr>
                                        <p:cTn id="231" dur="1" fill="hold">
                                          <p:stCondLst>
                                            <p:cond delay="0"/>
                                          </p:stCondLst>
                                        </p:cTn>
                                        <p:tgtEl>
                                          <p:spTgt spid="24"/>
                                        </p:tgtEl>
                                        <p:attrNameLst>
                                          <p:attrName>style.visibility</p:attrName>
                                        </p:attrNameLst>
                                      </p:cBhvr>
                                      <p:to>
                                        <p:strVal val="visible"/>
                                      </p:to>
                                    </p:set>
                                    <p:animEffect transition="in" filter="fade">
                                      <p:cBhvr>
                                        <p:cTn id="232" dur="2000"/>
                                        <p:tgtEl>
                                          <p:spTgt spid="24"/>
                                        </p:tgtEl>
                                      </p:cBhvr>
                                    </p:animEffect>
                                  </p:childTnLst>
                                </p:cTn>
                              </p:par>
                              <p:par>
                                <p:cTn id="233" presetID="10" presetClass="exit" presetSubtype="0" fill="hold" nodeType="withEffect">
                                  <p:stCondLst>
                                    <p:cond delay="0"/>
                                  </p:stCondLst>
                                  <p:childTnLst>
                                    <p:animEffect transition="out" filter="fade">
                                      <p:cBhvr>
                                        <p:cTn id="234" dur="2000"/>
                                        <p:tgtEl>
                                          <p:spTgt spid="42"/>
                                        </p:tgtEl>
                                      </p:cBhvr>
                                    </p:animEffect>
                                    <p:set>
                                      <p:cBhvr>
                                        <p:cTn id="235" dur="1" fill="hold">
                                          <p:stCondLst>
                                            <p:cond delay="1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P spid="15" grpId="0" animBg="1"/>
      <p:bldP spid="15" grpId="1" animBg="1"/>
      <p:bldP spid="17" grpId="0" animBg="1"/>
      <p:bldP spid="17" grpId="1" animBg="1"/>
      <p:bldP spid="19" grpId="0" animBg="1"/>
      <p:bldP spid="19" grpId="1" animBg="1"/>
      <p:bldP spid="21" grpId="0" animBg="1"/>
      <p:bldP spid="21" grpId="1" animBg="1"/>
      <p:bldP spid="24" grpId="0" animBg="1"/>
      <p:bldP spid="24" grpId="1" animBg="1"/>
      <p:bldP spid="24" grpId="2" animBg="1"/>
      <p:bldP spid="25" grpId="0" animBg="1"/>
      <p:bldP spid="25" grpId="1" animBg="1"/>
      <p:bldP spid="25" grpId="2" animBg="1"/>
      <p:bldP spid="27" grpId="0" animBg="1"/>
      <p:bldP spid="27" grpId="1" animBg="1"/>
      <p:bldP spid="33" grpId="0" animBg="1"/>
      <p:bldP spid="33" grpId="1" animBg="1"/>
      <p:bldP spid="35" grpId="0" animBg="1"/>
      <p:bldP spid="35" grpId="1" animBg="1"/>
      <p:bldP spid="38" grpId="0" animBg="1"/>
      <p:bldP spid="38" grpId="1" animBg="1"/>
      <p:bldP spid="39" grpId="0"/>
      <p:bldP spid="39" grpId="1"/>
      <p:bldP spid="40" grpId="0" animBg="1"/>
      <p:bldP spid="40" grpId="1" animBg="1"/>
      <p:bldP spid="41" grpId="0" animBg="1"/>
      <p:bldP spid="41" grpId="1" animBg="1"/>
      <p:bldP spid="47" grpId="0"/>
      <p:bldP spid="47" grpId="1"/>
      <p:bldP spid="48" grpId="0"/>
      <p:bldP spid="48" grpId="1"/>
      <p:bldP spid="49" grpId="0"/>
      <p:bldP spid="49" grpId="1"/>
      <p:bldP spid="50" grpId="0"/>
      <p:bldP spid="50" grpId="1"/>
      <p:bldP spid="51" grpId="0"/>
      <p:bldP spid="51" grpId="1"/>
      <p:bldP spid="11" grpId="0" animBg="1"/>
      <p:bldP spid="11" grpId="1" animBg="1"/>
      <p:bldP spid="52" grpId="0" animBg="1"/>
      <p:bldP spid="52" grpId="1" animBg="1"/>
      <p:bldP spid="43" grpId="0" animBg="1"/>
      <p:bldP spid="4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rmAutofit/>
          </a:bodyPr>
          <a:lstStyle/>
          <a:p>
            <a:pPr lvl="0" algn="just">
              <a:buNone/>
            </a:pPr>
            <a:endParaRPr lang="en-US" sz="2000" b="1" dirty="0" smtClean="0">
              <a:latin typeface="Cambria" pitchFamily="18" charset="0"/>
            </a:endParaRPr>
          </a:p>
          <a:p>
            <a:pPr lvl="0" algn="just"/>
            <a:r>
              <a:rPr lang="en-US" sz="2000" b="1" dirty="0" smtClean="0">
                <a:latin typeface="Cambria" pitchFamily="18" charset="0"/>
              </a:rPr>
              <a:t>Risk Management</a:t>
            </a:r>
            <a:r>
              <a:rPr lang="en-US" sz="2000" dirty="0" smtClean="0">
                <a:latin typeface="Cambria" pitchFamily="18" charset="0"/>
              </a:rPr>
              <a:t>: MM can use wider spread to safeguard their positions in unfavorable market conditions.</a:t>
            </a:r>
          </a:p>
          <a:p>
            <a:pPr lvl="0" algn="just">
              <a:buNone/>
            </a:pPr>
            <a:endParaRPr lang="en-US" sz="2000" dirty="0" smtClean="0">
              <a:latin typeface="Cambria" pitchFamily="18" charset="0"/>
            </a:endParaRPr>
          </a:p>
          <a:p>
            <a:pPr algn="just"/>
            <a:r>
              <a:rPr lang="en-US" sz="2000" b="1" dirty="0" smtClean="0">
                <a:latin typeface="Cambria" pitchFamily="18" charset="0"/>
              </a:rPr>
              <a:t>Non-Disclosure of MMs</a:t>
            </a:r>
            <a:r>
              <a:rPr lang="en-US" sz="2000" dirty="0" smtClean="0">
                <a:latin typeface="Cambria" pitchFamily="18" charset="0"/>
              </a:rPr>
              <a:t>: In the market depth, </a:t>
            </a:r>
            <a:r>
              <a:rPr lang="en-US" sz="2000" dirty="0" smtClean="0">
                <a:latin typeface="Cambria" pitchFamily="18" charset="0"/>
                <a:cs typeface="Times New Roman" pitchFamily="18" charset="0"/>
              </a:rPr>
              <a:t>the identification of any MM for any particular quote is not disclosed which ensures </a:t>
            </a:r>
            <a:r>
              <a:rPr lang="en-US" sz="2000" b="1" dirty="0" smtClean="0">
                <a:latin typeface="Cambria" pitchFamily="18" charset="0"/>
                <a:cs typeface="Times New Roman" pitchFamily="18" charset="0"/>
              </a:rPr>
              <a:t>confidentiality</a:t>
            </a:r>
            <a:r>
              <a:rPr lang="en-US" sz="2000" dirty="0" smtClean="0">
                <a:latin typeface="Cambria" pitchFamily="18" charset="0"/>
                <a:cs typeface="Times New Roman" pitchFamily="18" charset="0"/>
              </a:rPr>
              <a:t> and anonymous Quoting .</a:t>
            </a:r>
            <a:endParaRPr lang="en-US" sz="2000" dirty="0">
              <a:latin typeface="Cambria" pitchFamily="18" charset="0"/>
            </a:endParaRPr>
          </a:p>
        </p:txBody>
      </p:sp>
      <p:sp>
        <p:nvSpPr>
          <p:cNvPr id="4" name="TextBox 3"/>
          <p:cNvSpPr txBox="1"/>
          <p:nvPr>
            <p:custDataLst>
              <p:tags r:id="rId3"/>
            </p:custDataLst>
          </p:nvPr>
        </p:nvSpPr>
        <p:spPr>
          <a:xfrm>
            <a:off x="381000" y="76200"/>
            <a:ext cx="8153400" cy="523220"/>
          </a:xfrm>
          <a:prstGeom prst="rect">
            <a:avLst/>
          </a:prstGeom>
          <a:noFill/>
        </p:spPr>
        <p:txBody>
          <a:bodyPr wrap="square" rtlCol="0">
            <a:spAutoFit/>
          </a:bodyPr>
          <a:lstStyle/>
          <a:p>
            <a:pPr algn="ctr"/>
            <a:r>
              <a:rPr lang="en-US" sz="2800" b="1" dirty="0" smtClean="0">
                <a:latin typeface="Cambria" pitchFamily="18" charset="0"/>
              </a:rPr>
              <a:t>Benefits </a:t>
            </a:r>
            <a:endParaRPr lang="en-US" sz="2800" b="1"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3.gif"/>
          <p:cNvPicPr>
            <a:picLocks noChangeAspect="1"/>
          </p:cNvPicPr>
          <p:nvPr>
            <p:custDataLst>
              <p:tags r:id="rId2"/>
            </p:custDataLst>
          </p:nvPr>
        </p:nvPicPr>
        <p:blipFill>
          <a:blip r:embed="rId24" cstate="print"/>
          <a:stretch>
            <a:fillRect/>
          </a:stretch>
        </p:blipFill>
        <p:spPr>
          <a:xfrm>
            <a:off x="533400" y="4343400"/>
            <a:ext cx="2971800" cy="1362075"/>
          </a:xfrm>
          <a:prstGeom prst="rect">
            <a:avLst/>
          </a:prstGeom>
        </p:spPr>
      </p:pic>
      <p:pic>
        <p:nvPicPr>
          <p:cNvPr id="25" name="Picture 24" descr="6.gif"/>
          <p:cNvPicPr>
            <a:picLocks noChangeAspect="1"/>
          </p:cNvPicPr>
          <p:nvPr>
            <p:custDataLst>
              <p:tags r:id="rId3"/>
            </p:custDataLst>
          </p:nvPr>
        </p:nvPicPr>
        <p:blipFill>
          <a:blip r:embed="rId25" cstate="print"/>
          <a:stretch>
            <a:fillRect/>
          </a:stretch>
        </p:blipFill>
        <p:spPr>
          <a:xfrm>
            <a:off x="5334001" y="4114800"/>
            <a:ext cx="3505200" cy="2362200"/>
          </a:xfrm>
          <a:prstGeom prst="rect">
            <a:avLst/>
          </a:prstGeom>
        </p:spPr>
      </p:pic>
      <p:pic>
        <p:nvPicPr>
          <p:cNvPr id="24" name="Picture 23" descr="2.gif"/>
          <p:cNvPicPr>
            <a:picLocks noChangeAspect="1"/>
          </p:cNvPicPr>
          <p:nvPr>
            <p:custDataLst>
              <p:tags r:id="rId4"/>
            </p:custDataLst>
          </p:nvPr>
        </p:nvPicPr>
        <p:blipFill>
          <a:blip r:embed="rId26" cstate="print"/>
          <a:stretch>
            <a:fillRect/>
          </a:stretch>
        </p:blipFill>
        <p:spPr>
          <a:xfrm>
            <a:off x="5334000" y="1447800"/>
            <a:ext cx="3505200" cy="2275009"/>
          </a:xfrm>
          <a:prstGeom prst="rect">
            <a:avLst/>
          </a:prstGeom>
        </p:spPr>
      </p:pic>
      <p:sp>
        <p:nvSpPr>
          <p:cNvPr id="4" name="TextBox 3"/>
          <p:cNvSpPr txBox="1"/>
          <p:nvPr>
            <p:custDataLst>
              <p:tags r:id="rId5"/>
            </p:custDataLst>
          </p:nvPr>
        </p:nvSpPr>
        <p:spPr>
          <a:xfrm>
            <a:off x="228600" y="914400"/>
            <a:ext cx="4495800" cy="4339650"/>
          </a:xfrm>
          <a:prstGeom prst="rect">
            <a:avLst/>
          </a:prstGeom>
          <a:noFill/>
        </p:spPr>
        <p:txBody>
          <a:bodyPr wrap="square" rtlCol="0">
            <a:spAutoFit/>
          </a:bodyPr>
          <a:lstStyle/>
          <a:p>
            <a:pPr algn="just">
              <a:buFont typeface="Arial" pitchFamily="34" charset="0"/>
              <a:buChar char="•"/>
            </a:pPr>
            <a:r>
              <a:rPr lang="en-US" sz="1400" dirty="0" smtClean="0">
                <a:latin typeface="Cambria" pitchFamily="18" charset="0"/>
                <a:cs typeface="Times New Roman" pitchFamily="18" charset="0"/>
              </a:rPr>
              <a:t> If any client takes </a:t>
            </a:r>
            <a:r>
              <a:rPr lang="en-US" sz="1400" b="1" dirty="0" smtClean="0">
                <a:latin typeface="Cambria" pitchFamily="18" charset="0"/>
                <a:cs typeface="Times New Roman" pitchFamily="18" charset="0"/>
              </a:rPr>
              <a:t>Market Order or their contingent Order gets triggered</a:t>
            </a:r>
            <a:r>
              <a:rPr lang="en-US" sz="1400" dirty="0" smtClean="0">
                <a:latin typeface="Cambria" pitchFamily="18" charset="0"/>
                <a:cs typeface="Times New Roman" pitchFamily="18" charset="0"/>
              </a:rPr>
              <a:t>, then order of the client will be </a:t>
            </a:r>
            <a:r>
              <a:rPr lang="en-US" sz="1400" b="1" dirty="0" smtClean="0">
                <a:latin typeface="Cambria" pitchFamily="18" charset="0"/>
                <a:cs typeface="Times New Roman" pitchFamily="18" charset="0"/>
              </a:rPr>
              <a:t>matched to the best available quotes of the MMs or clients limit orders</a:t>
            </a:r>
            <a:r>
              <a:rPr lang="en-US" sz="1400" dirty="0" smtClean="0">
                <a:latin typeface="Cambria" pitchFamily="18" charset="0"/>
                <a:cs typeface="Times New Roman" pitchFamily="18" charset="0"/>
              </a:rPr>
              <a:t>. Consequently </a:t>
            </a:r>
            <a:r>
              <a:rPr lang="en-US" sz="1400" b="1" dirty="0" smtClean="0">
                <a:latin typeface="Cambria" pitchFamily="18" charset="0"/>
                <a:cs typeface="Times New Roman" pitchFamily="18" charset="0"/>
              </a:rPr>
              <a:t>BID or ASK quantities </a:t>
            </a:r>
            <a:r>
              <a:rPr lang="en-US" sz="1400" dirty="0" smtClean="0">
                <a:latin typeface="Cambria" pitchFamily="18" charset="0"/>
                <a:cs typeface="Times New Roman" pitchFamily="18" charset="0"/>
              </a:rPr>
              <a:t>will be </a:t>
            </a:r>
            <a:r>
              <a:rPr lang="en-US" sz="1400" b="1" dirty="0" smtClean="0">
                <a:latin typeface="Cambria" pitchFamily="18" charset="0"/>
                <a:cs typeface="Times New Roman" pitchFamily="18" charset="0"/>
              </a:rPr>
              <a:t>adjusted accordingly in the Market Depth.</a:t>
            </a: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r>
              <a:rPr lang="en-US" sz="1400" dirty="0" smtClean="0">
                <a:latin typeface="Cambria" pitchFamily="18" charset="0"/>
                <a:cs typeface="Times New Roman" pitchFamily="18" charset="0"/>
              </a:rPr>
              <a:t>For example if any client takes 2 lots of Sell order then the quantity of Best BID will be reduced by 2 quantity.</a:t>
            </a:r>
          </a:p>
          <a:p>
            <a:pPr algn="just">
              <a:buFont typeface="Arial" pitchFamily="34" charset="0"/>
              <a:buChar char="•"/>
            </a:pPr>
            <a:endParaRPr lang="en-US" sz="1400" dirty="0" smtClean="0">
              <a:latin typeface="Cambria" pitchFamily="18" charset="0"/>
              <a:cs typeface="Times New Roman" pitchFamily="18" charset="0"/>
            </a:endParaRPr>
          </a:p>
          <a:p>
            <a:pPr marL="0" lvl="1" algn="just">
              <a:buFont typeface="Arial" pitchFamily="34" charset="0"/>
              <a:buChar char="•"/>
            </a:pPr>
            <a:r>
              <a:rPr lang="en-US" sz="1600" dirty="0" smtClean="0">
                <a:latin typeface="Cambria" pitchFamily="18" charset="0"/>
                <a:cs typeface="Times New Roman" pitchFamily="18" charset="0"/>
              </a:rPr>
              <a:t>The validity of the MM’s open positions will depend on the Matched Order of the Client.  (E.g. If a client takes Intraday  Buy order then MM, whom the order matches with, will get the Intraday Sell open position.)</a:t>
            </a: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endParaRPr lang="en-US" sz="1400" dirty="0" smtClean="0">
              <a:latin typeface="Cambria" pitchFamily="18" charset="0"/>
              <a:cs typeface="Times New Roman" pitchFamily="18" charset="0"/>
            </a:endParaRPr>
          </a:p>
          <a:p>
            <a:pPr algn="just">
              <a:buFont typeface="Arial" pitchFamily="34" charset="0"/>
              <a:buChar char="•"/>
            </a:pPr>
            <a:endParaRPr lang="en-US" sz="1400" dirty="0" smtClean="0">
              <a:latin typeface="Cambria" pitchFamily="18" charset="0"/>
              <a:cs typeface="Times New Roman" pitchFamily="18" charset="0"/>
            </a:endParaRPr>
          </a:p>
          <a:p>
            <a:endParaRPr lang="en-US" sz="1400" dirty="0">
              <a:latin typeface="Cambria" pitchFamily="18" charset="0"/>
            </a:endParaRPr>
          </a:p>
        </p:txBody>
      </p:sp>
      <p:sp>
        <p:nvSpPr>
          <p:cNvPr id="6" name="TextBox 5"/>
          <p:cNvSpPr txBox="1"/>
          <p:nvPr>
            <p:custDataLst>
              <p:tags r:id="rId6"/>
            </p:custDataLst>
          </p:nvPr>
        </p:nvSpPr>
        <p:spPr>
          <a:xfrm>
            <a:off x="152400" y="0"/>
            <a:ext cx="8839200" cy="677108"/>
          </a:xfrm>
          <a:prstGeom prst="rect">
            <a:avLst/>
          </a:prstGeom>
          <a:noFill/>
        </p:spPr>
        <p:txBody>
          <a:bodyPr wrap="square" rtlCol="0">
            <a:spAutoFit/>
          </a:bodyPr>
          <a:lstStyle/>
          <a:p>
            <a:pPr algn="ctr"/>
            <a:r>
              <a:rPr lang="en-US" sz="2800" b="1" dirty="0" smtClean="0">
                <a:latin typeface="Cambria" pitchFamily="18" charset="0"/>
                <a:cs typeface="Times New Roman" pitchFamily="18" charset="0"/>
              </a:rPr>
              <a:t>Market Mechanism</a:t>
            </a:r>
          </a:p>
          <a:p>
            <a:pPr algn="r"/>
            <a:r>
              <a:rPr lang="en-US" sz="1000" b="1" i="1" dirty="0" smtClean="0">
                <a:latin typeface="Times New Roman" pitchFamily="18" charset="0"/>
                <a:cs typeface="Times New Roman" pitchFamily="18" charset="0"/>
              </a:rPr>
              <a:t>- Change in Market Depth when Clients place orders</a:t>
            </a:r>
          </a:p>
        </p:txBody>
      </p:sp>
      <p:sp>
        <p:nvSpPr>
          <p:cNvPr id="14" name="Rectangle 13"/>
          <p:cNvSpPr/>
          <p:nvPr>
            <p:custDataLst>
              <p:tags r:id="rId7"/>
            </p:custDataLst>
          </p:nvPr>
        </p:nvSpPr>
        <p:spPr>
          <a:xfrm>
            <a:off x="6248400" y="2133600"/>
            <a:ext cx="1676400" cy="304800"/>
          </a:xfrm>
          <a:prstGeom prst="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custDataLst>
              <p:tags r:id="rId8"/>
            </p:custDataLst>
          </p:nvPr>
        </p:nvSpPr>
        <p:spPr>
          <a:xfrm>
            <a:off x="8077200" y="2133600"/>
            <a:ext cx="5334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ectangle 29"/>
          <p:cNvSpPr/>
          <p:nvPr>
            <p:custDataLst>
              <p:tags r:id="rId9"/>
            </p:custDataLst>
          </p:nvPr>
        </p:nvSpPr>
        <p:spPr>
          <a:xfrm>
            <a:off x="5562600" y="4876800"/>
            <a:ext cx="5334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2" name="Straight Connector 31"/>
          <p:cNvCxnSpPr/>
          <p:nvPr>
            <p:custDataLst>
              <p:tags r:id="rId10"/>
            </p:custDataLst>
          </p:nvPr>
        </p:nvCxnSpPr>
        <p:spPr>
          <a:xfrm rot="10800000">
            <a:off x="5105400" y="2286000"/>
            <a:ext cx="457200" cy="158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custDataLst>
              <p:tags r:id="rId11"/>
            </p:custDataLst>
          </p:nvPr>
        </p:nvCxnSpPr>
        <p:spPr>
          <a:xfrm rot="10800000">
            <a:off x="5105400" y="5029200"/>
            <a:ext cx="457200" cy="158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custDataLst>
              <p:tags r:id="rId12"/>
            </p:custDataLst>
          </p:nvPr>
        </p:nvCxnSpPr>
        <p:spPr>
          <a:xfrm rot="5400000">
            <a:off x="3734594" y="3657600"/>
            <a:ext cx="2742406" cy="79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5" name="TextBox 44"/>
          <p:cNvSpPr txBox="1"/>
          <p:nvPr>
            <p:custDataLst>
              <p:tags r:id="rId13"/>
            </p:custDataLst>
          </p:nvPr>
        </p:nvSpPr>
        <p:spPr>
          <a:xfrm>
            <a:off x="6400800" y="1154668"/>
            <a:ext cx="1371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Before</a:t>
            </a:r>
            <a:endParaRPr lang="en-US" b="1" dirty="0">
              <a:latin typeface="Times New Roman" pitchFamily="18" charset="0"/>
              <a:cs typeface="Times New Roman" pitchFamily="18" charset="0"/>
            </a:endParaRPr>
          </a:p>
        </p:txBody>
      </p:sp>
      <p:sp>
        <p:nvSpPr>
          <p:cNvPr id="46" name="TextBox 45"/>
          <p:cNvSpPr txBox="1"/>
          <p:nvPr>
            <p:custDataLst>
              <p:tags r:id="rId14"/>
            </p:custDataLst>
          </p:nvPr>
        </p:nvSpPr>
        <p:spPr>
          <a:xfrm>
            <a:off x="6400800" y="3810000"/>
            <a:ext cx="1371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After</a:t>
            </a:r>
            <a:endParaRPr lang="en-US" b="1" dirty="0">
              <a:latin typeface="Times New Roman" pitchFamily="18" charset="0"/>
              <a:cs typeface="Times New Roman" pitchFamily="18" charset="0"/>
            </a:endParaRPr>
          </a:p>
        </p:txBody>
      </p:sp>
      <p:sp>
        <p:nvSpPr>
          <p:cNvPr id="47" name="Rectangle 46"/>
          <p:cNvSpPr/>
          <p:nvPr>
            <p:custDataLst>
              <p:tags r:id="rId15"/>
            </p:custDataLst>
          </p:nvPr>
        </p:nvSpPr>
        <p:spPr>
          <a:xfrm>
            <a:off x="5562600" y="2133600"/>
            <a:ext cx="609600" cy="3048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7" name="Table 6"/>
          <p:cNvGraphicFramePr>
            <a:graphicFrameLocks noGrp="1"/>
          </p:cNvGraphicFramePr>
          <p:nvPr>
            <p:custDataLst>
              <p:tags r:id="rId16"/>
            </p:custDataLst>
          </p:nvPr>
        </p:nvGraphicFramePr>
        <p:xfrm>
          <a:off x="609600" y="5730240"/>
          <a:ext cx="2819400" cy="822960"/>
        </p:xfrm>
        <a:graphic>
          <a:graphicData uri="http://schemas.openxmlformats.org/drawingml/2006/table">
            <a:tbl>
              <a:tblPr firstRow="1" bandRow="1">
                <a:tableStyleId>{5C22544A-7EE6-4342-B048-85BDC9FD1C3A}</a:tableStyleId>
              </a:tblPr>
              <a:tblGrid>
                <a:gridCol w="1409700"/>
                <a:gridCol w="1409700"/>
              </a:tblGrid>
              <a:tr h="342900">
                <a:tc>
                  <a:txBody>
                    <a:bodyPr/>
                    <a:lstStyle/>
                    <a:p>
                      <a:pPr algn="ctr"/>
                      <a:r>
                        <a:rPr lang="en-US" sz="2400" dirty="0" smtClean="0">
                          <a:solidFill>
                            <a:schemeClr val="tx1"/>
                          </a:solidFill>
                          <a:latin typeface="Times New Roman" pitchFamily="18" charset="0"/>
                          <a:cs typeface="Times New Roman" pitchFamily="18" charset="0"/>
                        </a:rPr>
                        <a:t>Buy</a:t>
                      </a:r>
                      <a:endParaRPr lang="en-US" sz="2400" dirty="0">
                        <a:solidFill>
                          <a:schemeClr val="tx1"/>
                        </a:solidFill>
                        <a:latin typeface="Times New Roman" pitchFamily="18" charset="0"/>
                        <a:cs typeface="Times New Roman" pitchFamily="18" charset="0"/>
                      </a:endParaRPr>
                    </a:p>
                  </a:txBody>
                  <a:tcPr anchor="ctr">
                    <a:solidFill>
                      <a:srgbClr val="92D050"/>
                    </a:solidFill>
                  </a:tcPr>
                </a:tc>
                <a:tc>
                  <a:txBody>
                    <a:bodyPr/>
                    <a:lstStyle/>
                    <a:p>
                      <a:pPr algn="ctr"/>
                      <a:r>
                        <a:rPr lang="en-US" sz="2400" dirty="0" smtClean="0">
                          <a:solidFill>
                            <a:schemeClr val="tx1"/>
                          </a:solidFill>
                          <a:latin typeface="Times New Roman" pitchFamily="18" charset="0"/>
                          <a:cs typeface="Times New Roman" pitchFamily="18" charset="0"/>
                        </a:rPr>
                        <a:t>Sell</a:t>
                      </a:r>
                      <a:endParaRPr lang="en-US" sz="2400" dirty="0">
                        <a:solidFill>
                          <a:schemeClr val="tx1"/>
                        </a:solidFill>
                        <a:latin typeface="Times New Roman" pitchFamily="18" charset="0"/>
                        <a:cs typeface="Times New Roman" pitchFamily="18" charset="0"/>
                      </a:endParaRPr>
                    </a:p>
                  </a:txBody>
                  <a:tcPr anchor="ctr">
                    <a:solidFill>
                      <a:schemeClr val="accent2"/>
                    </a:solidFill>
                  </a:tcPr>
                </a:tc>
              </a:tr>
              <a:tr h="342900">
                <a:tc>
                  <a:txBody>
                    <a:bodyPr/>
                    <a:lstStyle/>
                    <a:p>
                      <a:pPr algn="ctr"/>
                      <a:r>
                        <a:rPr lang="en-US" sz="1800" dirty="0" smtClean="0">
                          <a:solidFill>
                            <a:schemeClr val="tx1"/>
                          </a:solidFill>
                          <a:latin typeface="Times New Roman" pitchFamily="18" charset="0"/>
                          <a:cs typeface="Times New Roman" pitchFamily="18" charset="0"/>
                        </a:rPr>
                        <a:t>Qty.</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en-US" sz="1800" dirty="0" smtClean="0">
                          <a:solidFill>
                            <a:schemeClr val="tx1"/>
                          </a:solidFill>
                          <a:latin typeface="Times New Roman" pitchFamily="18" charset="0"/>
                          <a:cs typeface="Times New Roman" pitchFamily="18" charset="0"/>
                        </a:rPr>
                        <a:t>2</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r>
            </a:tbl>
          </a:graphicData>
        </a:graphic>
      </p:graphicFrame>
      <p:sp>
        <p:nvSpPr>
          <p:cNvPr id="13" name="Rectangle 12"/>
          <p:cNvSpPr/>
          <p:nvPr>
            <p:custDataLst>
              <p:tags r:id="rId17"/>
            </p:custDataLst>
          </p:nvPr>
        </p:nvSpPr>
        <p:spPr>
          <a:xfrm>
            <a:off x="685800" y="5257800"/>
            <a:ext cx="2667000" cy="304800"/>
          </a:xfrm>
          <a:prstGeom prst="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0" name="Straight Connector 19"/>
          <p:cNvCxnSpPr>
            <a:endCxn id="13" idx="3"/>
          </p:cNvCxnSpPr>
          <p:nvPr>
            <p:custDataLst>
              <p:tags r:id="rId18"/>
            </p:custDataLst>
          </p:nvPr>
        </p:nvCxnSpPr>
        <p:spPr>
          <a:xfrm rot="5400000">
            <a:off x="3276600" y="2438400"/>
            <a:ext cx="3048000" cy="2895600"/>
          </a:xfrm>
          <a:prstGeom prst="line">
            <a:avLst/>
          </a:prstGeom>
          <a:ln/>
        </p:spPr>
        <p:style>
          <a:lnRef idx="3">
            <a:schemeClr val="accent6"/>
          </a:lnRef>
          <a:fillRef idx="0">
            <a:schemeClr val="accent6"/>
          </a:fillRef>
          <a:effectRef idx="2">
            <a:schemeClr val="accent6"/>
          </a:effectRef>
          <a:fontRef idx="minor">
            <a:schemeClr val="tx1"/>
          </a:fontRef>
        </p:style>
      </p:cxnSp>
      <p:graphicFrame>
        <p:nvGraphicFramePr>
          <p:cNvPr id="9" name="Table 8"/>
          <p:cNvGraphicFramePr>
            <a:graphicFrameLocks noGrp="1"/>
          </p:cNvGraphicFramePr>
          <p:nvPr>
            <p:custDataLst>
              <p:tags r:id="rId19"/>
            </p:custDataLst>
          </p:nvPr>
        </p:nvGraphicFramePr>
        <p:xfrm>
          <a:off x="609600" y="5715000"/>
          <a:ext cx="2819400" cy="822960"/>
        </p:xfrm>
        <a:graphic>
          <a:graphicData uri="http://schemas.openxmlformats.org/drawingml/2006/table">
            <a:tbl>
              <a:tblPr firstRow="1" bandRow="1">
                <a:tableStyleId>{5C22544A-7EE6-4342-B048-85BDC9FD1C3A}</a:tableStyleId>
              </a:tblPr>
              <a:tblGrid>
                <a:gridCol w="1409700"/>
                <a:gridCol w="1409700"/>
              </a:tblGrid>
              <a:tr h="342900">
                <a:tc>
                  <a:txBody>
                    <a:bodyPr/>
                    <a:lstStyle/>
                    <a:p>
                      <a:pPr algn="ctr"/>
                      <a:r>
                        <a:rPr lang="en-US" sz="2400" dirty="0" smtClean="0">
                          <a:solidFill>
                            <a:schemeClr val="tx1"/>
                          </a:solidFill>
                          <a:latin typeface="Times New Roman" pitchFamily="18" charset="0"/>
                          <a:cs typeface="Times New Roman" pitchFamily="18" charset="0"/>
                        </a:rPr>
                        <a:t>Buy</a:t>
                      </a:r>
                      <a:endParaRPr lang="en-US" sz="2400" dirty="0">
                        <a:solidFill>
                          <a:schemeClr val="tx1"/>
                        </a:solidFill>
                        <a:latin typeface="Times New Roman" pitchFamily="18" charset="0"/>
                        <a:cs typeface="Times New Roman" pitchFamily="18" charset="0"/>
                      </a:endParaRPr>
                    </a:p>
                  </a:txBody>
                  <a:tcPr anchor="ctr">
                    <a:solidFill>
                      <a:srgbClr val="92D050"/>
                    </a:solidFill>
                  </a:tcPr>
                </a:tc>
                <a:tc>
                  <a:txBody>
                    <a:bodyPr/>
                    <a:lstStyle/>
                    <a:p>
                      <a:pPr algn="ctr"/>
                      <a:r>
                        <a:rPr lang="en-US" sz="2400" dirty="0" smtClean="0">
                          <a:solidFill>
                            <a:schemeClr val="tx1"/>
                          </a:solidFill>
                          <a:latin typeface="Times New Roman" pitchFamily="18" charset="0"/>
                          <a:cs typeface="Times New Roman" pitchFamily="18" charset="0"/>
                        </a:rPr>
                        <a:t>Sell</a:t>
                      </a:r>
                      <a:endParaRPr lang="en-US" sz="2400" dirty="0">
                        <a:solidFill>
                          <a:schemeClr val="tx1"/>
                        </a:solidFill>
                        <a:latin typeface="Times New Roman" pitchFamily="18" charset="0"/>
                        <a:cs typeface="Times New Roman" pitchFamily="18" charset="0"/>
                      </a:endParaRPr>
                    </a:p>
                  </a:txBody>
                  <a:tcPr anchor="ctr">
                    <a:solidFill>
                      <a:schemeClr val="accent2">
                        <a:lumMod val="50000"/>
                      </a:schemeClr>
                    </a:solidFill>
                  </a:tcPr>
                </a:tc>
              </a:tr>
              <a:tr h="342900">
                <a:tc>
                  <a:txBody>
                    <a:bodyPr/>
                    <a:lstStyle/>
                    <a:p>
                      <a:pPr algn="ctr"/>
                      <a:r>
                        <a:rPr lang="en-US" sz="1800" dirty="0" smtClean="0">
                          <a:solidFill>
                            <a:schemeClr val="tx1"/>
                          </a:solidFill>
                          <a:latin typeface="Times New Roman" pitchFamily="18" charset="0"/>
                          <a:cs typeface="Times New Roman" pitchFamily="18" charset="0"/>
                        </a:rPr>
                        <a:t>Qty.</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en-US" sz="1800" dirty="0" smtClean="0">
                          <a:solidFill>
                            <a:schemeClr val="tx1"/>
                          </a:solidFill>
                          <a:latin typeface="Times New Roman" pitchFamily="18" charset="0"/>
                          <a:cs typeface="Times New Roman" pitchFamily="18" charset="0"/>
                        </a:rPr>
                        <a:t>2</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r>
            </a:tbl>
          </a:graphicData>
        </a:graphic>
      </p:graphicFrame>
      <p:sp>
        <p:nvSpPr>
          <p:cNvPr id="15" name="Rectangle 14"/>
          <p:cNvSpPr/>
          <p:nvPr>
            <p:custDataLst>
              <p:tags r:id="rId20"/>
            </p:custDataLst>
          </p:nvPr>
        </p:nvSpPr>
        <p:spPr>
          <a:xfrm>
            <a:off x="2438400" y="6172200"/>
            <a:ext cx="533400" cy="38100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1" name="Straight Connector 20"/>
          <p:cNvCxnSpPr>
            <a:stCxn id="18" idx="2"/>
            <a:endCxn id="15" idx="3"/>
          </p:cNvCxnSpPr>
          <p:nvPr>
            <p:custDataLst>
              <p:tags r:id="rId21"/>
            </p:custDataLst>
          </p:nvPr>
        </p:nvCxnSpPr>
        <p:spPr>
          <a:xfrm rot="5400000">
            <a:off x="3695700" y="1714500"/>
            <a:ext cx="3924300" cy="53721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custDataLst>
              <p:tags r:id="rId22"/>
            </p:custDataLst>
          </p:nvPr>
        </p:nvCxnSpPr>
        <p:spPr>
          <a:xfrm rot="5400000">
            <a:off x="2400300" y="3009900"/>
            <a:ext cx="3886200" cy="2743200"/>
          </a:xfrm>
          <a:prstGeom prst="line">
            <a:avLst/>
          </a:prstGeom>
          <a:ln w="38100"/>
        </p:spPr>
        <p:style>
          <a:lnRef idx="1">
            <a:schemeClr val="accent2"/>
          </a:lnRef>
          <a:fillRef idx="0">
            <a:schemeClr val="accent2"/>
          </a:fillRef>
          <a:effectRef idx="0">
            <a:schemeClr val="accent2"/>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0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14"/>
                                        </p:tgtEl>
                                      </p:cBhvr>
                                    </p:animEffect>
                                    <p:set>
                                      <p:cBhvr>
                                        <p:cTn id="39" dur="1" fill="hold">
                                          <p:stCondLst>
                                            <p:cond delay="19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23"/>
                                        </p:tgtEl>
                                      </p:cBhvr>
                                    </p:animEffect>
                                    <p:set>
                                      <p:cBhvr>
                                        <p:cTn id="42" dur="1" fill="hold">
                                          <p:stCondLst>
                                            <p:cond delay="1999"/>
                                          </p:stCondLst>
                                        </p:cTn>
                                        <p:tgtEl>
                                          <p:spTgt spid="23"/>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2000"/>
                                        <p:tgtEl>
                                          <p:spTgt spid="47"/>
                                        </p:tgtEl>
                                      </p:cBhvr>
                                    </p:animEffect>
                                    <p:set>
                                      <p:cBhvr>
                                        <p:cTn id="45" dur="1" fill="hold">
                                          <p:stCondLst>
                                            <p:cond delay="1999"/>
                                          </p:stCondLst>
                                        </p:cTn>
                                        <p:tgtEl>
                                          <p:spTgt spid="4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20"/>
                                        </p:tgtEl>
                                      </p:cBhvr>
                                    </p:animEffect>
                                    <p:set>
                                      <p:cBhvr>
                                        <p:cTn id="48" dur="1" fill="hold">
                                          <p:stCondLst>
                                            <p:cond delay="1999"/>
                                          </p:stCondLst>
                                        </p:cTn>
                                        <p:tgtEl>
                                          <p:spTgt spid="2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21"/>
                                        </p:tgtEl>
                                      </p:cBhvr>
                                    </p:animEffect>
                                    <p:set>
                                      <p:cBhvr>
                                        <p:cTn id="51" dur="1" fill="hold">
                                          <p:stCondLst>
                                            <p:cond delay="1999"/>
                                          </p:stCondLst>
                                        </p:cTn>
                                        <p:tgtEl>
                                          <p:spTgt spid="2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15"/>
                                        </p:tgtEl>
                                      </p:cBhvr>
                                    </p:animEffect>
                                    <p:set>
                                      <p:cBhvr>
                                        <p:cTn id="54" dur="1" fill="hold">
                                          <p:stCondLst>
                                            <p:cond delay="1999"/>
                                          </p:stCondLst>
                                        </p:cTn>
                                        <p:tgtEl>
                                          <p:spTgt spid="1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13"/>
                                        </p:tgtEl>
                                      </p:cBhvr>
                                    </p:animEffect>
                                    <p:set>
                                      <p:cBhvr>
                                        <p:cTn id="57" dur="1" fill="hold">
                                          <p:stCondLst>
                                            <p:cond delay="1999"/>
                                          </p:stCondLst>
                                        </p:cTn>
                                        <p:tgtEl>
                                          <p:spTgt spid="13"/>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fade">
                                      <p:cBhvr>
                                        <p:cTn id="60" dur="20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2000"/>
                                        <p:tgtEl>
                                          <p:spTgt spid="30"/>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0"/>
                                        <p:tgtEl>
                                          <p:spTgt spid="39"/>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20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20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20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2000"/>
                                        <p:tgtEl>
                                          <p:spTgt spid="45"/>
                                        </p:tgtEl>
                                      </p:cBhvr>
                                    </p:animEffect>
                                  </p:childTnLst>
                                </p:cTn>
                              </p:par>
                              <p:par>
                                <p:cTn id="84" presetID="11" presetClass="entr" presetSubtype="0" fill="hold" nodeType="withEffect">
                                  <p:stCondLst>
                                    <p:cond delay="0"/>
                                  </p:stCondLst>
                                  <p:childTnLst>
                                    <p:set>
                                      <p:cBhvr>
                                        <p:cTn id="85" dur="1000">
                                          <p:stCondLst>
                                            <p:cond delay="0"/>
                                          </p:stCondLst>
                                        </p:cTn>
                                        <p:tgtEl>
                                          <p:spTgt spid="9"/>
                                        </p:tgtEl>
                                        <p:attrNameLst>
                                          <p:attrName>style.visibility</p:attrName>
                                        </p:attrNameLst>
                                      </p:cBhvr>
                                      <p:to>
                                        <p:strVal val="visible"/>
                                      </p:to>
                                    </p:set>
                                  </p:childTnLst>
                                </p:cTn>
                              </p:par>
                              <p:par>
                                <p:cTn id="86" presetID="10"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2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4" end="4"/>
                                            </p:txEl>
                                          </p:spTgt>
                                        </p:tgtEl>
                                        <p:attrNameLst>
                                          <p:attrName>style.visibility</p:attrName>
                                        </p:attrNameLst>
                                      </p:cBhvr>
                                      <p:to>
                                        <p:strVal val="visible"/>
                                      </p:to>
                                    </p:set>
                                    <p:animEffect transition="in" filter="fade">
                                      <p:cBhvr>
                                        <p:cTn id="9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P spid="18" grpId="1" animBg="1"/>
      <p:bldP spid="30" grpId="0" animBg="1"/>
      <p:bldP spid="45" grpId="0"/>
      <p:bldP spid="46" grpId="0"/>
      <p:bldP spid="47" grpId="0" animBg="1"/>
      <p:bldP spid="47" grpId="1" animBg="1"/>
      <p:bldP spid="47" grpId="2" animBg="1"/>
      <p:bldP spid="13" grpId="0" animBg="1"/>
      <p:bldP spid="13" grpId="1"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7.gif"/>
          <p:cNvPicPr>
            <a:picLocks noChangeAspect="1"/>
          </p:cNvPicPr>
          <p:nvPr>
            <p:custDataLst>
              <p:tags r:id="rId2"/>
            </p:custDataLst>
          </p:nvPr>
        </p:nvPicPr>
        <p:blipFill>
          <a:blip r:embed="rId14" cstate="print"/>
          <a:stretch>
            <a:fillRect/>
          </a:stretch>
        </p:blipFill>
        <p:spPr>
          <a:xfrm>
            <a:off x="5410200" y="3962400"/>
            <a:ext cx="3429000" cy="2362200"/>
          </a:xfrm>
          <a:prstGeom prst="rect">
            <a:avLst/>
          </a:prstGeom>
        </p:spPr>
      </p:pic>
      <p:pic>
        <p:nvPicPr>
          <p:cNvPr id="32" name="Picture 31" descr="3.gif"/>
          <p:cNvPicPr>
            <a:picLocks noChangeAspect="1"/>
          </p:cNvPicPr>
          <p:nvPr>
            <p:custDataLst>
              <p:tags r:id="rId3"/>
            </p:custDataLst>
          </p:nvPr>
        </p:nvPicPr>
        <p:blipFill>
          <a:blip r:embed="rId15" cstate="print"/>
          <a:stretch>
            <a:fillRect/>
          </a:stretch>
        </p:blipFill>
        <p:spPr>
          <a:xfrm>
            <a:off x="533400" y="4191000"/>
            <a:ext cx="2971800" cy="1362075"/>
          </a:xfrm>
          <a:prstGeom prst="rect">
            <a:avLst/>
          </a:prstGeom>
        </p:spPr>
      </p:pic>
      <p:pic>
        <p:nvPicPr>
          <p:cNvPr id="20" name="Picture 19" descr="6.gif"/>
          <p:cNvPicPr>
            <a:picLocks noChangeAspect="1"/>
          </p:cNvPicPr>
          <p:nvPr>
            <p:custDataLst>
              <p:tags r:id="rId4"/>
            </p:custDataLst>
          </p:nvPr>
        </p:nvPicPr>
        <p:blipFill>
          <a:blip r:embed="rId16" cstate="print"/>
          <a:stretch>
            <a:fillRect/>
          </a:stretch>
        </p:blipFill>
        <p:spPr>
          <a:xfrm>
            <a:off x="5334000" y="1295400"/>
            <a:ext cx="3429000" cy="2362200"/>
          </a:xfrm>
          <a:prstGeom prst="rect">
            <a:avLst/>
          </a:prstGeom>
        </p:spPr>
      </p:pic>
      <p:sp>
        <p:nvSpPr>
          <p:cNvPr id="4" name="TextBox 3"/>
          <p:cNvSpPr txBox="1"/>
          <p:nvPr>
            <p:custDataLst>
              <p:tags r:id="rId5"/>
            </p:custDataLst>
          </p:nvPr>
        </p:nvSpPr>
        <p:spPr>
          <a:xfrm>
            <a:off x="228600" y="1219200"/>
            <a:ext cx="4495800" cy="3093154"/>
          </a:xfrm>
          <a:prstGeom prst="rect">
            <a:avLst/>
          </a:prstGeom>
          <a:noFill/>
        </p:spPr>
        <p:txBody>
          <a:bodyPr wrap="square" rtlCol="0">
            <a:spAutoFit/>
          </a:bodyPr>
          <a:lstStyle/>
          <a:p>
            <a:pPr algn="just">
              <a:buFont typeface="Arial" pitchFamily="34" charset="0"/>
              <a:buChar char="•"/>
            </a:pPr>
            <a:r>
              <a:rPr lang="en-US" sz="1500" dirty="0" smtClean="0">
                <a:latin typeface="Cambria" pitchFamily="18" charset="0"/>
                <a:cs typeface="Times New Roman" pitchFamily="18" charset="0"/>
              </a:rPr>
              <a:t> If again, another client takes 4 lots of Sell Order then the quantity of best BID will be deducted collectively from first and second best BID prices i.e. 3 from first and remaining 1 lot will be reduced from next best BID Price. Remaining best BID Price of 2 lots will be best BID Price thereafter. (unless more competitive quotes are placed)</a:t>
            </a:r>
          </a:p>
          <a:p>
            <a:pPr algn="just"/>
            <a:endParaRPr lang="en-US" sz="1500" dirty="0" smtClean="0">
              <a:latin typeface="Cambria" pitchFamily="18" charset="0"/>
              <a:cs typeface="Times New Roman" pitchFamily="18" charset="0"/>
            </a:endParaRPr>
          </a:p>
          <a:p>
            <a:pPr algn="just">
              <a:buFont typeface="Arial" pitchFamily="34" charset="0"/>
              <a:buChar char="•"/>
            </a:pPr>
            <a:r>
              <a:rPr lang="en-US" sz="1500" dirty="0" smtClean="0">
                <a:latin typeface="Cambria" pitchFamily="18" charset="0"/>
                <a:cs typeface="Times New Roman" pitchFamily="18" charset="0"/>
              </a:rPr>
              <a:t> Incase of contingent orders, the orders will be executed  for matched quantity/price only, any remaining quantity of contingent orders will stay pending till Market Price attains the set contingent price.</a:t>
            </a:r>
            <a:endParaRPr lang="en-US" dirty="0"/>
          </a:p>
        </p:txBody>
      </p:sp>
      <p:sp>
        <p:nvSpPr>
          <p:cNvPr id="5" name="TextBox 4"/>
          <p:cNvSpPr txBox="1"/>
          <p:nvPr>
            <p:custDataLst>
              <p:tags r:id="rId6"/>
            </p:custDataLst>
          </p:nvPr>
        </p:nvSpPr>
        <p:spPr>
          <a:xfrm>
            <a:off x="152400" y="-76200"/>
            <a:ext cx="8839200" cy="746358"/>
          </a:xfrm>
          <a:prstGeom prst="rect">
            <a:avLst/>
          </a:prstGeom>
          <a:noFill/>
        </p:spPr>
        <p:txBody>
          <a:bodyPr wrap="square" rtlCol="0">
            <a:spAutoFit/>
          </a:bodyPr>
          <a:lstStyle/>
          <a:p>
            <a:pPr algn="ctr"/>
            <a:r>
              <a:rPr lang="en-US" sz="3200" b="1" dirty="0" smtClean="0">
                <a:latin typeface="Cambria" pitchFamily="18" charset="0"/>
                <a:cs typeface="Times New Roman" pitchFamily="18" charset="0"/>
              </a:rPr>
              <a:t>Market </a:t>
            </a:r>
            <a:r>
              <a:rPr lang="en-US" sz="2800" b="1" dirty="0" smtClean="0">
                <a:latin typeface="Cambria" pitchFamily="18" charset="0"/>
                <a:cs typeface="Times New Roman" pitchFamily="18" charset="0"/>
              </a:rPr>
              <a:t>Mechanism</a:t>
            </a:r>
            <a:endParaRPr lang="en-US" sz="3200" b="1" dirty="0" smtClean="0">
              <a:latin typeface="Cambria" pitchFamily="18" charset="0"/>
              <a:cs typeface="Times New Roman" pitchFamily="18" charset="0"/>
            </a:endParaRPr>
          </a:p>
          <a:p>
            <a:pPr algn="r"/>
            <a:r>
              <a:rPr lang="en-US" sz="1050" b="1" i="1" dirty="0" smtClean="0">
                <a:latin typeface="Times New Roman" pitchFamily="18" charset="0"/>
                <a:cs typeface="Times New Roman" pitchFamily="18" charset="0"/>
              </a:rPr>
              <a:t>- Contd..</a:t>
            </a:r>
          </a:p>
        </p:txBody>
      </p:sp>
      <p:graphicFrame>
        <p:nvGraphicFramePr>
          <p:cNvPr id="9" name="Table 8"/>
          <p:cNvGraphicFramePr>
            <a:graphicFrameLocks noGrp="1"/>
          </p:cNvGraphicFramePr>
          <p:nvPr>
            <p:custDataLst>
              <p:tags r:id="rId7"/>
            </p:custDataLst>
          </p:nvPr>
        </p:nvGraphicFramePr>
        <p:xfrm>
          <a:off x="609600" y="5715000"/>
          <a:ext cx="2819400" cy="822960"/>
        </p:xfrm>
        <a:graphic>
          <a:graphicData uri="http://schemas.openxmlformats.org/drawingml/2006/table">
            <a:tbl>
              <a:tblPr firstRow="1" bandRow="1">
                <a:tableStyleId>{5C22544A-7EE6-4342-B048-85BDC9FD1C3A}</a:tableStyleId>
              </a:tblPr>
              <a:tblGrid>
                <a:gridCol w="1409700"/>
                <a:gridCol w="1409700"/>
              </a:tblGrid>
              <a:tr h="342900">
                <a:tc>
                  <a:txBody>
                    <a:bodyPr/>
                    <a:lstStyle/>
                    <a:p>
                      <a:pPr algn="ctr"/>
                      <a:r>
                        <a:rPr lang="en-US" sz="2400" dirty="0" smtClean="0">
                          <a:solidFill>
                            <a:schemeClr val="tx1"/>
                          </a:solidFill>
                          <a:latin typeface="Times New Roman" pitchFamily="18" charset="0"/>
                          <a:cs typeface="Times New Roman" pitchFamily="18" charset="0"/>
                        </a:rPr>
                        <a:t>Buy</a:t>
                      </a:r>
                      <a:endParaRPr lang="en-US" sz="2400" dirty="0">
                        <a:solidFill>
                          <a:schemeClr val="tx1"/>
                        </a:solidFill>
                        <a:latin typeface="Times New Roman" pitchFamily="18" charset="0"/>
                        <a:cs typeface="Times New Roman" pitchFamily="18" charset="0"/>
                      </a:endParaRPr>
                    </a:p>
                  </a:txBody>
                  <a:tcPr anchor="ctr">
                    <a:solidFill>
                      <a:srgbClr val="92D050"/>
                    </a:solidFill>
                  </a:tcPr>
                </a:tc>
                <a:tc>
                  <a:txBody>
                    <a:bodyPr/>
                    <a:lstStyle/>
                    <a:p>
                      <a:pPr algn="ctr"/>
                      <a:r>
                        <a:rPr lang="en-US" sz="2400" dirty="0" smtClean="0">
                          <a:solidFill>
                            <a:schemeClr val="tx1"/>
                          </a:solidFill>
                          <a:latin typeface="Times New Roman" pitchFamily="18" charset="0"/>
                          <a:cs typeface="Times New Roman" pitchFamily="18" charset="0"/>
                        </a:rPr>
                        <a:t>Sell</a:t>
                      </a:r>
                      <a:endParaRPr lang="en-US" sz="2400" dirty="0">
                        <a:solidFill>
                          <a:schemeClr val="tx1"/>
                        </a:solidFill>
                        <a:latin typeface="Times New Roman" pitchFamily="18" charset="0"/>
                        <a:cs typeface="Times New Roman" pitchFamily="18" charset="0"/>
                      </a:endParaRPr>
                    </a:p>
                  </a:txBody>
                  <a:tcPr anchor="ctr">
                    <a:solidFill>
                      <a:schemeClr val="accent2"/>
                    </a:solidFill>
                  </a:tcPr>
                </a:tc>
              </a:tr>
              <a:tr h="342900">
                <a:tc>
                  <a:txBody>
                    <a:bodyPr/>
                    <a:lstStyle/>
                    <a:p>
                      <a:pPr algn="ctr"/>
                      <a:r>
                        <a:rPr lang="en-US" sz="1800" dirty="0" smtClean="0">
                          <a:solidFill>
                            <a:schemeClr val="tx1"/>
                          </a:solidFill>
                          <a:latin typeface="Times New Roman" pitchFamily="18" charset="0"/>
                          <a:cs typeface="Times New Roman" pitchFamily="18" charset="0"/>
                        </a:rPr>
                        <a:t>Qty.</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en-US" sz="1800" dirty="0" smtClean="0">
                          <a:solidFill>
                            <a:schemeClr val="tx1"/>
                          </a:solidFill>
                          <a:latin typeface="Times New Roman" pitchFamily="18" charset="0"/>
                          <a:cs typeface="Times New Roman" pitchFamily="18" charset="0"/>
                        </a:rPr>
                        <a:t>4</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r>
            </a:tbl>
          </a:graphicData>
        </a:graphic>
      </p:graphicFrame>
      <p:graphicFrame>
        <p:nvGraphicFramePr>
          <p:cNvPr id="26" name="Table 25"/>
          <p:cNvGraphicFramePr>
            <a:graphicFrameLocks noGrp="1"/>
          </p:cNvGraphicFramePr>
          <p:nvPr>
            <p:custDataLst>
              <p:tags r:id="rId8"/>
            </p:custDataLst>
          </p:nvPr>
        </p:nvGraphicFramePr>
        <p:xfrm>
          <a:off x="609600" y="5730240"/>
          <a:ext cx="2819400" cy="822960"/>
        </p:xfrm>
        <a:graphic>
          <a:graphicData uri="http://schemas.openxmlformats.org/drawingml/2006/table">
            <a:tbl>
              <a:tblPr firstRow="1" bandRow="1">
                <a:tableStyleId>{5C22544A-7EE6-4342-B048-85BDC9FD1C3A}</a:tableStyleId>
              </a:tblPr>
              <a:tblGrid>
                <a:gridCol w="1409700"/>
                <a:gridCol w="1409700"/>
              </a:tblGrid>
              <a:tr h="342900">
                <a:tc>
                  <a:txBody>
                    <a:bodyPr/>
                    <a:lstStyle/>
                    <a:p>
                      <a:pPr algn="ctr"/>
                      <a:r>
                        <a:rPr lang="en-US" sz="2400" dirty="0" smtClean="0">
                          <a:solidFill>
                            <a:schemeClr val="tx1"/>
                          </a:solidFill>
                          <a:latin typeface="Times New Roman" pitchFamily="18" charset="0"/>
                          <a:cs typeface="Times New Roman" pitchFamily="18" charset="0"/>
                        </a:rPr>
                        <a:t>Buy</a:t>
                      </a:r>
                      <a:endParaRPr lang="en-US" sz="2400" dirty="0">
                        <a:solidFill>
                          <a:schemeClr val="tx1"/>
                        </a:solidFill>
                        <a:latin typeface="Times New Roman" pitchFamily="18" charset="0"/>
                        <a:cs typeface="Times New Roman" pitchFamily="18" charset="0"/>
                      </a:endParaRPr>
                    </a:p>
                  </a:txBody>
                  <a:tcPr anchor="ctr">
                    <a:solidFill>
                      <a:srgbClr val="92D050"/>
                    </a:solidFill>
                  </a:tcPr>
                </a:tc>
                <a:tc>
                  <a:txBody>
                    <a:bodyPr/>
                    <a:lstStyle/>
                    <a:p>
                      <a:pPr algn="ctr"/>
                      <a:r>
                        <a:rPr lang="en-US" sz="2400" dirty="0" smtClean="0">
                          <a:solidFill>
                            <a:schemeClr val="tx1"/>
                          </a:solidFill>
                          <a:latin typeface="Times New Roman" pitchFamily="18" charset="0"/>
                          <a:cs typeface="Times New Roman" pitchFamily="18" charset="0"/>
                        </a:rPr>
                        <a:t>Sell</a:t>
                      </a:r>
                      <a:endParaRPr lang="en-US" sz="2400" dirty="0">
                        <a:solidFill>
                          <a:schemeClr val="tx1"/>
                        </a:solidFill>
                        <a:latin typeface="Times New Roman" pitchFamily="18" charset="0"/>
                        <a:cs typeface="Times New Roman" pitchFamily="18" charset="0"/>
                      </a:endParaRPr>
                    </a:p>
                  </a:txBody>
                  <a:tcPr anchor="ctr">
                    <a:solidFill>
                      <a:schemeClr val="accent2">
                        <a:lumMod val="50000"/>
                      </a:schemeClr>
                    </a:solidFill>
                  </a:tcPr>
                </a:tc>
              </a:tr>
              <a:tr h="342900">
                <a:tc>
                  <a:txBody>
                    <a:bodyPr/>
                    <a:lstStyle/>
                    <a:p>
                      <a:pPr algn="ctr"/>
                      <a:r>
                        <a:rPr lang="en-US" sz="1800" dirty="0" smtClean="0">
                          <a:solidFill>
                            <a:schemeClr val="tx1"/>
                          </a:solidFill>
                          <a:latin typeface="Times New Roman" pitchFamily="18" charset="0"/>
                          <a:cs typeface="Times New Roman" pitchFamily="18" charset="0"/>
                        </a:rPr>
                        <a:t>Qty.</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c>
                  <a:txBody>
                    <a:bodyPr/>
                    <a:lstStyle/>
                    <a:p>
                      <a:pPr algn="ctr"/>
                      <a:r>
                        <a:rPr lang="en-US" sz="1800" dirty="0" smtClean="0">
                          <a:solidFill>
                            <a:schemeClr val="tx1"/>
                          </a:solidFill>
                          <a:latin typeface="Times New Roman" pitchFamily="18" charset="0"/>
                          <a:cs typeface="Times New Roman" pitchFamily="18" charset="0"/>
                        </a:rPr>
                        <a:t>4</a:t>
                      </a:r>
                      <a:endParaRPr lang="en-US" sz="1800" dirty="0">
                        <a:solidFill>
                          <a:schemeClr val="tx1"/>
                        </a:solidFill>
                        <a:latin typeface="Times New Roman" pitchFamily="18" charset="0"/>
                        <a:cs typeface="Times New Roman" pitchFamily="18" charset="0"/>
                      </a:endParaRPr>
                    </a:p>
                  </a:txBody>
                  <a:tcPr anchor="ctr">
                    <a:solidFill>
                      <a:schemeClr val="tx2">
                        <a:lumMod val="20000"/>
                        <a:lumOff val="80000"/>
                      </a:schemeClr>
                    </a:solidFill>
                  </a:tcPr>
                </a:tc>
              </a:tr>
            </a:tbl>
          </a:graphicData>
        </a:graphic>
      </p:graphicFrame>
      <p:sp>
        <p:nvSpPr>
          <p:cNvPr id="27" name="TextBox 26"/>
          <p:cNvSpPr txBox="1"/>
          <p:nvPr>
            <p:custDataLst>
              <p:tags r:id="rId9"/>
            </p:custDataLst>
          </p:nvPr>
        </p:nvSpPr>
        <p:spPr>
          <a:xfrm>
            <a:off x="6248400" y="1002268"/>
            <a:ext cx="1371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Before</a:t>
            </a:r>
            <a:endParaRPr lang="en-US" b="1" dirty="0">
              <a:latin typeface="Times New Roman" pitchFamily="18" charset="0"/>
              <a:cs typeface="Times New Roman" pitchFamily="18" charset="0"/>
            </a:endParaRPr>
          </a:p>
        </p:txBody>
      </p:sp>
      <p:sp>
        <p:nvSpPr>
          <p:cNvPr id="28" name="TextBox 27"/>
          <p:cNvSpPr txBox="1"/>
          <p:nvPr>
            <p:custDataLst>
              <p:tags r:id="rId10"/>
            </p:custDataLst>
          </p:nvPr>
        </p:nvSpPr>
        <p:spPr>
          <a:xfrm>
            <a:off x="6248400" y="3657600"/>
            <a:ext cx="1371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After</a:t>
            </a:r>
            <a:endParaRPr lang="en-US" b="1" dirty="0">
              <a:latin typeface="Times New Roman" pitchFamily="18" charset="0"/>
              <a:cs typeface="Times New Roman" pitchFamily="18" charset="0"/>
            </a:endParaRPr>
          </a:p>
        </p:txBody>
      </p:sp>
      <p:grpSp>
        <p:nvGrpSpPr>
          <p:cNvPr id="37" name="Group 36"/>
          <p:cNvGrpSpPr/>
          <p:nvPr>
            <p:custDataLst>
              <p:tags r:id="rId11"/>
            </p:custDataLst>
          </p:nvPr>
        </p:nvGrpSpPr>
        <p:grpSpPr>
          <a:xfrm>
            <a:off x="2286000" y="1981200"/>
            <a:ext cx="3810000" cy="4572000"/>
            <a:chOff x="2286000" y="2057400"/>
            <a:chExt cx="3810000" cy="4572000"/>
          </a:xfrm>
        </p:grpSpPr>
        <p:sp>
          <p:nvSpPr>
            <p:cNvPr id="38" name="Rectangle 37"/>
            <p:cNvSpPr/>
            <p:nvPr/>
          </p:nvSpPr>
          <p:spPr>
            <a:xfrm>
              <a:off x="5410200" y="2057400"/>
              <a:ext cx="685800" cy="304800"/>
            </a:xfrm>
            <a:prstGeom prst="rect">
              <a:avLst/>
            </a:prstGeom>
            <a:solidFill>
              <a:schemeClr val="accent1">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2362200"/>
              <a:ext cx="685800" cy="304800"/>
            </a:xfrm>
            <a:prstGeom prst="rect">
              <a:avLst/>
            </a:prstGeom>
            <a:solidFill>
              <a:schemeClr val="accent1">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9" idx="1"/>
            </p:cNvCxnSpPr>
            <p:nvPr/>
          </p:nvCxnSpPr>
          <p:spPr>
            <a:xfrm rot="10800000" flipV="1">
              <a:off x="5181600" y="2514600"/>
              <a:ext cx="228600" cy="152400"/>
            </a:xfrm>
            <a:prstGeom prst="line">
              <a:avLst/>
            </a:prstGeom>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5410200" y="4724400"/>
              <a:ext cx="685800" cy="381000"/>
            </a:xfrm>
            <a:prstGeom prst="rect">
              <a:avLst/>
            </a:prstGeom>
            <a:solidFill>
              <a:schemeClr val="accent1">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3"/>
            </p:cNvCxnSpPr>
            <p:nvPr/>
          </p:nvCxnSpPr>
          <p:spPr>
            <a:xfrm rot="5400000">
              <a:off x="2266950" y="3295650"/>
              <a:ext cx="4229100" cy="2057400"/>
            </a:xfrm>
            <a:prstGeom prst="line">
              <a:avLst/>
            </a:prstGeom>
          </p:spPr>
          <p:style>
            <a:lnRef idx="2">
              <a:schemeClr val="accent2"/>
            </a:lnRef>
            <a:fillRef idx="0">
              <a:schemeClr val="accent2"/>
            </a:fillRef>
            <a:effectRef idx="1">
              <a:schemeClr val="accent2"/>
            </a:effectRef>
            <a:fontRef idx="minor">
              <a:schemeClr val="tx1"/>
            </a:fontRef>
          </p:style>
        </p:cxnSp>
        <p:sp>
          <p:nvSpPr>
            <p:cNvPr id="43" name="Rectangle 42"/>
            <p:cNvSpPr/>
            <p:nvPr/>
          </p:nvSpPr>
          <p:spPr>
            <a:xfrm>
              <a:off x="2286000" y="6248400"/>
              <a:ext cx="1066800" cy="381000"/>
            </a:xfrm>
            <a:prstGeom prst="rect">
              <a:avLst/>
            </a:prstGeom>
            <a:solidFill>
              <a:schemeClr val="accent1">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4420394" y="3733800"/>
              <a:ext cx="1523206" cy="794"/>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p:nvCxnSpPr>
          <p:spPr>
            <a:xfrm rot="5400000" flipH="1" flipV="1">
              <a:off x="5143500" y="2705100"/>
              <a:ext cx="304800" cy="228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Straight Connector 45"/>
            <p:cNvCxnSpPr>
              <a:endCxn id="41" idx="1"/>
            </p:cNvCxnSpPr>
            <p:nvPr/>
          </p:nvCxnSpPr>
          <p:spPr>
            <a:xfrm rot="16200000" flipH="1">
              <a:off x="5086350" y="4591050"/>
              <a:ext cx="419100" cy="22860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21" name="Picture 20" descr="10.gif"/>
          <p:cNvPicPr>
            <a:picLocks noChangeAspect="1"/>
          </p:cNvPicPr>
          <p:nvPr>
            <p:custDataLst>
              <p:tags r:id="rId12"/>
            </p:custDataLst>
          </p:nvPr>
        </p:nvPicPr>
        <p:blipFill>
          <a:blip r:embed="rId17" cstate="print"/>
          <a:stretch>
            <a:fillRect/>
          </a:stretch>
        </p:blipFill>
        <p:spPr>
          <a:xfrm>
            <a:off x="533400" y="4276725"/>
            <a:ext cx="2895600" cy="13620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26"/>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20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37"/>
                                        </p:tgtEl>
                                      </p:cBhvr>
                                    </p:animEffect>
                                    <p:set>
                                      <p:cBhvr>
                                        <p:cTn id="31" dur="1" fill="hold">
                                          <p:stCondLst>
                                            <p:cond delay="19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qI2sOdSYKPm7RpKwkELpvK"/>
</p:tagLst>
</file>

<file path=ppt/tags/tag10.xml><?xml version="1.0" encoding="utf-8"?>
<p:tagLst xmlns:a="http://schemas.openxmlformats.org/drawingml/2006/main" xmlns:r="http://schemas.openxmlformats.org/officeDocument/2006/relationships" xmlns:p="http://schemas.openxmlformats.org/presentationml/2006/main">
  <p:tag name="DVSHAPEID" val="SDnys2ipdS06c0owohWOkQ"/>
</p:tagLst>
</file>

<file path=ppt/tags/tag100.xml><?xml version="1.0" encoding="utf-8"?>
<p:tagLst xmlns:a="http://schemas.openxmlformats.org/drawingml/2006/main" xmlns:r="http://schemas.openxmlformats.org/officeDocument/2006/relationships" xmlns:p="http://schemas.openxmlformats.org/presentationml/2006/main">
  <p:tag name="DVSHAPEID" val="c4fCEssH7h4C5PALqnqhpy"/>
</p:tagLst>
</file>

<file path=ppt/tags/tag101.xml><?xml version="1.0" encoding="utf-8"?>
<p:tagLst xmlns:a="http://schemas.openxmlformats.org/drawingml/2006/main" xmlns:r="http://schemas.openxmlformats.org/officeDocument/2006/relationships" xmlns:p="http://schemas.openxmlformats.org/presentationml/2006/main">
  <p:tag name="DVSHAPEID" val="tZ4iTfFuAMdOSQXgrd4PIb"/>
</p:tagLst>
</file>

<file path=ppt/tags/tag102.xml><?xml version="1.0" encoding="utf-8"?>
<p:tagLst xmlns:a="http://schemas.openxmlformats.org/drawingml/2006/main" xmlns:r="http://schemas.openxmlformats.org/officeDocument/2006/relationships" xmlns:p="http://schemas.openxmlformats.org/presentationml/2006/main">
  <p:tag name="DVSHAPEID" val="NyODZPYsFEZJqXyS54lcRX"/>
</p:tagLst>
</file>

<file path=ppt/tags/tag103.xml><?xml version="1.0" encoding="utf-8"?>
<p:tagLst xmlns:a="http://schemas.openxmlformats.org/drawingml/2006/main" xmlns:r="http://schemas.openxmlformats.org/officeDocument/2006/relationships" xmlns:p="http://schemas.openxmlformats.org/presentationml/2006/main">
  <p:tag name="DVSHAPEID" val="S0pfljvFpas2vA1nBHCLR2"/>
</p:tagLst>
</file>

<file path=ppt/tags/tag104.xml><?xml version="1.0" encoding="utf-8"?>
<p:tagLst xmlns:a="http://schemas.openxmlformats.org/drawingml/2006/main" xmlns:r="http://schemas.openxmlformats.org/officeDocument/2006/relationships" xmlns:p="http://schemas.openxmlformats.org/presentationml/2006/main">
  <p:tag name="DVSHAPEID" val="VyixzyJtZATPGNdJtFXZeO"/>
</p:tagLst>
</file>

<file path=ppt/tags/tag105.xml><?xml version="1.0" encoding="utf-8"?>
<p:tagLst xmlns:a="http://schemas.openxmlformats.org/drawingml/2006/main" xmlns:r="http://schemas.openxmlformats.org/officeDocument/2006/relationships" xmlns:p="http://schemas.openxmlformats.org/presentationml/2006/main">
  <p:tag name="DVSHAPEID" val="hnrYRHtEz65P5QWOKWWWaS"/>
</p:tagLst>
</file>

<file path=ppt/tags/tag106.xml><?xml version="1.0" encoding="utf-8"?>
<p:tagLst xmlns:a="http://schemas.openxmlformats.org/drawingml/2006/main" xmlns:r="http://schemas.openxmlformats.org/officeDocument/2006/relationships" xmlns:p="http://schemas.openxmlformats.org/presentationml/2006/main">
  <p:tag name="DVSHAPEID" val="8FTd9RdXNRO6gV5BG1Zl0N"/>
</p:tagLst>
</file>

<file path=ppt/tags/tag107.xml><?xml version="1.0" encoding="utf-8"?>
<p:tagLst xmlns:a="http://schemas.openxmlformats.org/drawingml/2006/main" xmlns:r="http://schemas.openxmlformats.org/officeDocument/2006/relationships" xmlns:p="http://schemas.openxmlformats.org/presentationml/2006/main">
  <p:tag name="DVSHAPEID" val="KQInMFU03hEpeL4DyBqCid"/>
</p:tagLst>
</file>

<file path=ppt/tags/tag108.xml><?xml version="1.0" encoding="utf-8"?>
<p:tagLst xmlns:a="http://schemas.openxmlformats.org/drawingml/2006/main" xmlns:r="http://schemas.openxmlformats.org/officeDocument/2006/relationships" xmlns:p="http://schemas.openxmlformats.org/presentationml/2006/main">
  <p:tag name="DVSHAPEID" val="1Yz1I8gUWORlV3vM4y2MOx"/>
</p:tagLst>
</file>

<file path=ppt/tags/tag109.xml><?xml version="1.0" encoding="utf-8"?>
<p:tagLst xmlns:a="http://schemas.openxmlformats.org/drawingml/2006/main" xmlns:r="http://schemas.openxmlformats.org/officeDocument/2006/relationships" xmlns:p="http://schemas.openxmlformats.org/presentationml/2006/main">
  <p:tag name="DVSHAPEID" val="sRGkx2toVovwPJNLWLK8kP"/>
</p:tagLst>
</file>

<file path=ppt/tags/tag11.xml><?xml version="1.0" encoding="utf-8"?>
<p:tagLst xmlns:a="http://schemas.openxmlformats.org/drawingml/2006/main" xmlns:r="http://schemas.openxmlformats.org/officeDocument/2006/relationships" xmlns:p="http://schemas.openxmlformats.org/presentationml/2006/main">
  <p:tag name="DVSHAPEID" val="berADHI7EcI6ed1uNQ9g7R"/>
</p:tagLst>
</file>

<file path=ppt/tags/tag110.xml><?xml version="1.0" encoding="utf-8"?>
<p:tagLst xmlns:a="http://schemas.openxmlformats.org/drawingml/2006/main" xmlns:r="http://schemas.openxmlformats.org/officeDocument/2006/relationships" xmlns:p="http://schemas.openxmlformats.org/presentationml/2006/main">
  <p:tag name="DVSHAPEID" val="xTP08LwSzvptwIloBdryTs"/>
</p:tagLst>
</file>

<file path=ppt/tags/tag111.xml><?xml version="1.0" encoding="utf-8"?>
<p:tagLst xmlns:a="http://schemas.openxmlformats.org/drawingml/2006/main" xmlns:r="http://schemas.openxmlformats.org/officeDocument/2006/relationships" xmlns:p="http://schemas.openxmlformats.org/presentationml/2006/main">
  <p:tag name="DVSHAPEID" val="7lc4pyaxGMW54qLmLcgiuJ"/>
</p:tagLst>
</file>

<file path=ppt/tags/tag112.xml><?xml version="1.0" encoding="utf-8"?>
<p:tagLst xmlns:a="http://schemas.openxmlformats.org/drawingml/2006/main" xmlns:r="http://schemas.openxmlformats.org/officeDocument/2006/relationships" xmlns:p="http://schemas.openxmlformats.org/presentationml/2006/main">
  <p:tag name="DVSHAPEID" val="gUnyT4iJFQDQhTzUT36uYq"/>
</p:tagLst>
</file>

<file path=ppt/tags/tag113.xml><?xml version="1.0" encoding="utf-8"?>
<p:tagLst xmlns:a="http://schemas.openxmlformats.org/drawingml/2006/main" xmlns:r="http://schemas.openxmlformats.org/officeDocument/2006/relationships" xmlns:p="http://schemas.openxmlformats.org/presentationml/2006/main">
  <p:tag name="DVSECTIONID" val="YrtWiG4jAkckACMGFo4Q2h"/>
</p:tagLst>
</file>

<file path=ppt/tags/tag114.xml><?xml version="1.0" encoding="utf-8"?>
<p:tagLst xmlns:a="http://schemas.openxmlformats.org/drawingml/2006/main" xmlns:r="http://schemas.openxmlformats.org/officeDocument/2006/relationships" xmlns:p="http://schemas.openxmlformats.org/presentationml/2006/main">
  <p:tag name="DVSHAPEID" val="V5MJbSTddAx663BDFjHivc"/>
</p:tagLst>
</file>

<file path=ppt/tags/tag115.xml><?xml version="1.0" encoding="utf-8"?>
<p:tagLst xmlns:a="http://schemas.openxmlformats.org/drawingml/2006/main" xmlns:r="http://schemas.openxmlformats.org/officeDocument/2006/relationships" xmlns:p="http://schemas.openxmlformats.org/presentationml/2006/main">
  <p:tag name="DVSHAPEID" val="HKKwOn7Muu3wrpqjX9Zhfq"/>
</p:tagLst>
</file>

<file path=ppt/tags/tag116.xml><?xml version="1.0" encoding="utf-8"?>
<p:tagLst xmlns:a="http://schemas.openxmlformats.org/drawingml/2006/main" xmlns:r="http://schemas.openxmlformats.org/officeDocument/2006/relationships" xmlns:p="http://schemas.openxmlformats.org/presentationml/2006/main">
  <p:tag name="DVSECTIONID" val="5ePMHNfs22gj19J1wkWmou"/>
</p:tagLst>
</file>

<file path=ppt/tags/tag117.xml><?xml version="1.0" encoding="utf-8"?>
<p:tagLst xmlns:a="http://schemas.openxmlformats.org/drawingml/2006/main" xmlns:r="http://schemas.openxmlformats.org/officeDocument/2006/relationships" xmlns:p="http://schemas.openxmlformats.org/presentationml/2006/main">
  <p:tag name="DVSHAPEID" val="13oHnR35k1yJo2YF3v5q52"/>
</p:tagLst>
</file>

<file path=ppt/tags/tag118.xml><?xml version="1.0" encoding="utf-8"?>
<p:tagLst xmlns:a="http://schemas.openxmlformats.org/drawingml/2006/main" xmlns:r="http://schemas.openxmlformats.org/officeDocument/2006/relationships" xmlns:p="http://schemas.openxmlformats.org/presentationml/2006/main">
  <p:tag name="DVSHAPEID" val="3zCccllyidXgJH87ZfJpa2"/>
</p:tagLst>
</file>

<file path=ppt/tags/tag119.xml><?xml version="1.0" encoding="utf-8"?>
<p:tagLst xmlns:a="http://schemas.openxmlformats.org/drawingml/2006/main" xmlns:r="http://schemas.openxmlformats.org/officeDocument/2006/relationships" xmlns:p="http://schemas.openxmlformats.org/presentationml/2006/main">
  <p:tag name="DVSHAPEID" val="YI0nli5ucOlY0O5aEIKMIk"/>
</p:tagLst>
</file>

<file path=ppt/tags/tag12.xml><?xml version="1.0" encoding="utf-8"?>
<p:tagLst xmlns:a="http://schemas.openxmlformats.org/drawingml/2006/main" xmlns:r="http://schemas.openxmlformats.org/officeDocument/2006/relationships" xmlns:p="http://schemas.openxmlformats.org/presentationml/2006/main">
  <p:tag name="DVSHAPEID" val="NubjgkoChDT2s97RpAG5dN"/>
</p:tagLst>
</file>

<file path=ppt/tags/tag120.xml><?xml version="1.0" encoding="utf-8"?>
<p:tagLst xmlns:a="http://schemas.openxmlformats.org/drawingml/2006/main" xmlns:r="http://schemas.openxmlformats.org/officeDocument/2006/relationships" xmlns:p="http://schemas.openxmlformats.org/presentationml/2006/main">
  <p:tag name="DVSHAPEID" val="L7jhxWvPHGS1BUbP03sO19"/>
</p:tagLst>
</file>

<file path=ppt/tags/tag121.xml><?xml version="1.0" encoding="utf-8"?>
<p:tagLst xmlns:a="http://schemas.openxmlformats.org/drawingml/2006/main" xmlns:r="http://schemas.openxmlformats.org/officeDocument/2006/relationships" xmlns:p="http://schemas.openxmlformats.org/presentationml/2006/main">
  <p:tag name="DVSHAPEID" val="VKHk2PA0EojDWS43L9Ym6F"/>
</p:tagLst>
</file>

<file path=ppt/tags/tag122.xml><?xml version="1.0" encoding="utf-8"?>
<p:tagLst xmlns:a="http://schemas.openxmlformats.org/drawingml/2006/main" xmlns:r="http://schemas.openxmlformats.org/officeDocument/2006/relationships" xmlns:p="http://schemas.openxmlformats.org/presentationml/2006/main">
  <p:tag name="DVSHAPEID" val="6ZcaYPIGjTiCczAdUGeG1u"/>
</p:tagLst>
</file>

<file path=ppt/tags/tag123.xml><?xml version="1.0" encoding="utf-8"?>
<p:tagLst xmlns:a="http://schemas.openxmlformats.org/drawingml/2006/main" xmlns:r="http://schemas.openxmlformats.org/officeDocument/2006/relationships" xmlns:p="http://schemas.openxmlformats.org/presentationml/2006/main">
  <p:tag name="DVSHAPEID" val="HYXjKWiiQF2fDI7RQKiY4p"/>
</p:tagLst>
</file>

<file path=ppt/tags/tag124.xml><?xml version="1.0" encoding="utf-8"?>
<p:tagLst xmlns:a="http://schemas.openxmlformats.org/drawingml/2006/main" xmlns:r="http://schemas.openxmlformats.org/officeDocument/2006/relationships" xmlns:p="http://schemas.openxmlformats.org/presentationml/2006/main">
  <p:tag name="DVSHAPEID" val="kkGvtyfh7pDChdcF5Lo13D"/>
</p:tagLst>
</file>

<file path=ppt/tags/tag125.xml><?xml version="1.0" encoding="utf-8"?>
<p:tagLst xmlns:a="http://schemas.openxmlformats.org/drawingml/2006/main" xmlns:r="http://schemas.openxmlformats.org/officeDocument/2006/relationships" xmlns:p="http://schemas.openxmlformats.org/presentationml/2006/main">
  <p:tag name="DVSHAPEID" val="zWVS52Quo3qhDDCftK3yyD"/>
</p:tagLst>
</file>

<file path=ppt/tags/tag126.xml><?xml version="1.0" encoding="utf-8"?>
<p:tagLst xmlns:a="http://schemas.openxmlformats.org/drawingml/2006/main" xmlns:r="http://schemas.openxmlformats.org/officeDocument/2006/relationships" xmlns:p="http://schemas.openxmlformats.org/presentationml/2006/main">
  <p:tag name="DVSHAPEID" val="C1qTEaFxA2mHKJzBscrD1A"/>
</p:tagLst>
</file>

<file path=ppt/tags/tag127.xml><?xml version="1.0" encoding="utf-8"?>
<p:tagLst xmlns:a="http://schemas.openxmlformats.org/drawingml/2006/main" xmlns:r="http://schemas.openxmlformats.org/officeDocument/2006/relationships" xmlns:p="http://schemas.openxmlformats.org/presentationml/2006/main">
  <p:tag name="DVSHAPEID" val="c0zz2PiDYv5VkUrboFORsn"/>
</p:tagLst>
</file>

<file path=ppt/tags/tag128.xml><?xml version="1.0" encoding="utf-8"?>
<p:tagLst xmlns:a="http://schemas.openxmlformats.org/drawingml/2006/main" xmlns:r="http://schemas.openxmlformats.org/officeDocument/2006/relationships" xmlns:p="http://schemas.openxmlformats.org/presentationml/2006/main">
  <p:tag name="DVSHAPEID" val="VWSTFRhQ6UC1Oqj58QeW4R"/>
</p:tagLst>
</file>

<file path=ppt/tags/tag129.xml><?xml version="1.0" encoding="utf-8"?>
<p:tagLst xmlns:a="http://schemas.openxmlformats.org/drawingml/2006/main" xmlns:r="http://schemas.openxmlformats.org/officeDocument/2006/relationships" xmlns:p="http://schemas.openxmlformats.org/presentationml/2006/main">
  <p:tag name="DVSHAPEID" val="BPoF9hOMOa7P4DG99qm7oa"/>
</p:tagLst>
</file>

<file path=ppt/tags/tag13.xml><?xml version="1.0" encoding="utf-8"?>
<p:tagLst xmlns:a="http://schemas.openxmlformats.org/drawingml/2006/main" xmlns:r="http://schemas.openxmlformats.org/officeDocument/2006/relationships" xmlns:p="http://schemas.openxmlformats.org/presentationml/2006/main">
  <p:tag name="DVSHAPEID" val="n5LavTu6E4IkqWpjroI2V5"/>
</p:tagLst>
</file>

<file path=ppt/tags/tag130.xml><?xml version="1.0" encoding="utf-8"?>
<p:tagLst xmlns:a="http://schemas.openxmlformats.org/drawingml/2006/main" xmlns:r="http://schemas.openxmlformats.org/officeDocument/2006/relationships" xmlns:p="http://schemas.openxmlformats.org/presentationml/2006/main">
  <p:tag name="DVSHAPEID" val="ji50RjxYCwi4l3u0I02k5r"/>
</p:tagLst>
</file>

<file path=ppt/tags/tag131.xml><?xml version="1.0" encoding="utf-8"?>
<p:tagLst xmlns:a="http://schemas.openxmlformats.org/drawingml/2006/main" xmlns:r="http://schemas.openxmlformats.org/officeDocument/2006/relationships" xmlns:p="http://schemas.openxmlformats.org/presentationml/2006/main">
  <p:tag name="DVSHAPEID" val="UZlGoZGOAXsrv6z8pvfQxB"/>
</p:tagLst>
</file>

<file path=ppt/tags/tag132.xml><?xml version="1.0" encoding="utf-8"?>
<p:tagLst xmlns:a="http://schemas.openxmlformats.org/drawingml/2006/main" xmlns:r="http://schemas.openxmlformats.org/officeDocument/2006/relationships" xmlns:p="http://schemas.openxmlformats.org/presentationml/2006/main">
  <p:tag name="DVSHAPEID" val="w0hCE9Il544Ro6FaUyiOWl"/>
</p:tagLst>
</file>

<file path=ppt/tags/tag133.xml><?xml version="1.0" encoding="utf-8"?>
<p:tagLst xmlns:a="http://schemas.openxmlformats.org/drawingml/2006/main" xmlns:r="http://schemas.openxmlformats.org/officeDocument/2006/relationships" xmlns:p="http://schemas.openxmlformats.org/presentationml/2006/main">
  <p:tag name="DVSHAPEID" val="BUyoqzBw5fUiskoMkw6fRn"/>
</p:tagLst>
</file>

<file path=ppt/tags/tag134.xml><?xml version="1.0" encoding="utf-8"?>
<p:tagLst xmlns:a="http://schemas.openxmlformats.org/drawingml/2006/main" xmlns:r="http://schemas.openxmlformats.org/officeDocument/2006/relationships" xmlns:p="http://schemas.openxmlformats.org/presentationml/2006/main">
  <p:tag name="DVSHAPEID" val="mDHtteBGyJFbon4fI8KyZP"/>
</p:tagLst>
</file>

<file path=ppt/tags/tag135.xml><?xml version="1.0" encoding="utf-8"?>
<p:tagLst xmlns:a="http://schemas.openxmlformats.org/drawingml/2006/main" xmlns:r="http://schemas.openxmlformats.org/officeDocument/2006/relationships" xmlns:p="http://schemas.openxmlformats.org/presentationml/2006/main">
  <p:tag name="DVSHAPEID" val="X5DkM8dLIHtexVGX5mVoGb"/>
</p:tagLst>
</file>

<file path=ppt/tags/tag136.xml><?xml version="1.0" encoding="utf-8"?>
<p:tagLst xmlns:a="http://schemas.openxmlformats.org/drawingml/2006/main" xmlns:r="http://schemas.openxmlformats.org/officeDocument/2006/relationships" xmlns:p="http://schemas.openxmlformats.org/presentationml/2006/main">
  <p:tag name="DVSHAPEID" val="DgW1H5NXujowFCP9sstN1Y"/>
</p:tagLst>
</file>

<file path=ppt/tags/tag137.xml><?xml version="1.0" encoding="utf-8"?>
<p:tagLst xmlns:a="http://schemas.openxmlformats.org/drawingml/2006/main" xmlns:r="http://schemas.openxmlformats.org/officeDocument/2006/relationships" xmlns:p="http://schemas.openxmlformats.org/presentationml/2006/main">
  <p:tag name="DVSHAPEID" val="IaP8yL2nCB9MrnoKq8XKc9"/>
</p:tagLst>
</file>

<file path=ppt/tags/tag138.xml><?xml version="1.0" encoding="utf-8"?>
<p:tagLst xmlns:a="http://schemas.openxmlformats.org/drawingml/2006/main" xmlns:r="http://schemas.openxmlformats.org/officeDocument/2006/relationships" xmlns:p="http://schemas.openxmlformats.org/presentationml/2006/main">
  <p:tag name="DVSECTIONID" val="vYmMdcShYk6Hlf7wZg48ia"/>
</p:tagLst>
</file>

<file path=ppt/tags/tag139.xml><?xml version="1.0" encoding="utf-8"?>
<p:tagLst xmlns:a="http://schemas.openxmlformats.org/drawingml/2006/main" xmlns:r="http://schemas.openxmlformats.org/officeDocument/2006/relationships" xmlns:p="http://schemas.openxmlformats.org/presentationml/2006/main">
  <p:tag name="DVSHAPEID" val="Q1f47WUsUTaFxLbzw2U7HM"/>
</p:tagLst>
</file>

<file path=ppt/tags/tag14.xml><?xml version="1.0" encoding="utf-8"?>
<p:tagLst xmlns:a="http://schemas.openxmlformats.org/drawingml/2006/main" xmlns:r="http://schemas.openxmlformats.org/officeDocument/2006/relationships" xmlns:p="http://schemas.openxmlformats.org/presentationml/2006/main">
  <p:tag name="DVSHAPEID" val="dcLRnVrzz1DZ66x6Pu7aZP"/>
</p:tagLst>
</file>

<file path=ppt/tags/tag140.xml><?xml version="1.0" encoding="utf-8"?>
<p:tagLst xmlns:a="http://schemas.openxmlformats.org/drawingml/2006/main" xmlns:r="http://schemas.openxmlformats.org/officeDocument/2006/relationships" xmlns:p="http://schemas.openxmlformats.org/presentationml/2006/main">
  <p:tag name="DVSHAPEID" val="mTasLH2lPgLzkOTtD6t9Gg"/>
</p:tagLst>
</file>

<file path=ppt/tags/tag141.xml><?xml version="1.0" encoding="utf-8"?>
<p:tagLst xmlns:a="http://schemas.openxmlformats.org/drawingml/2006/main" xmlns:r="http://schemas.openxmlformats.org/officeDocument/2006/relationships" xmlns:p="http://schemas.openxmlformats.org/presentationml/2006/main">
  <p:tag name="DVSHAPEID" val="CLPCzRBVQ4s3EmUFbcqz3T"/>
</p:tagLst>
</file>

<file path=ppt/tags/tag142.xml><?xml version="1.0" encoding="utf-8"?>
<p:tagLst xmlns:a="http://schemas.openxmlformats.org/drawingml/2006/main" xmlns:r="http://schemas.openxmlformats.org/officeDocument/2006/relationships" xmlns:p="http://schemas.openxmlformats.org/presentationml/2006/main">
  <p:tag name="DVSHAPEID" val="TYqnG2oOEx56hoC88bJUqH"/>
</p:tagLst>
</file>

<file path=ppt/tags/tag143.xml><?xml version="1.0" encoding="utf-8"?>
<p:tagLst xmlns:a="http://schemas.openxmlformats.org/drawingml/2006/main" xmlns:r="http://schemas.openxmlformats.org/officeDocument/2006/relationships" xmlns:p="http://schemas.openxmlformats.org/presentationml/2006/main">
  <p:tag name="DVSHAPEID" val="6h9wzXVgJ7cIRQccbzw2qV"/>
</p:tagLst>
</file>

<file path=ppt/tags/tag144.xml><?xml version="1.0" encoding="utf-8"?>
<p:tagLst xmlns:a="http://schemas.openxmlformats.org/drawingml/2006/main" xmlns:r="http://schemas.openxmlformats.org/officeDocument/2006/relationships" xmlns:p="http://schemas.openxmlformats.org/presentationml/2006/main">
  <p:tag name="DVSHAPEID" val="Xx5v324eP9tcS9d9srSnOY"/>
</p:tagLst>
</file>

<file path=ppt/tags/tag145.xml><?xml version="1.0" encoding="utf-8"?>
<p:tagLst xmlns:a="http://schemas.openxmlformats.org/drawingml/2006/main" xmlns:r="http://schemas.openxmlformats.org/officeDocument/2006/relationships" xmlns:p="http://schemas.openxmlformats.org/presentationml/2006/main">
  <p:tag name="DVSHAPEID" val="UywMWV09onhbjBr3USbuh2"/>
</p:tagLst>
</file>

<file path=ppt/tags/tag146.xml><?xml version="1.0" encoding="utf-8"?>
<p:tagLst xmlns:a="http://schemas.openxmlformats.org/drawingml/2006/main" xmlns:r="http://schemas.openxmlformats.org/officeDocument/2006/relationships" xmlns:p="http://schemas.openxmlformats.org/presentationml/2006/main">
  <p:tag name="DVSHAPEID" val="eFY2Y164926ZDwYh68eFL5"/>
</p:tagLst>
</file>

<file path=ppt/tags/tag147.xml><?xml version="1.0" encoding="utf-8"?>
<p:tagLst xmlns:a="http://schemas.openxmlformats.org/drawingml/2006/main" xmlns:r="http://schemas.openxmlformats.org/officeDocument/2006/relationships" xmlns:p="http://schemas.openxmlformats.org/presentationml/2006/main">
  <p:tag name="DVSHAPEID" val="VGPBIpx0bjGRjRNTXY3jee"/>
</p:tagLst>
</file>

<file path=ppt/tags/tag148.xml><?xml version="1.0" encoding="utf-8"?>
<p:tagLst xmlns:a="http://schemas.openxmlformats.org/drawingml/2006/main" xmlns:r="http://schemas.openxmlformats.org/officeDocument/2006/relationships" xmlns:p="http://schemas.openxmlformats.org/presentationml/2006/main">
  <p:tag name="DVSHAPEID" val="4kYU4CM3fBh9JhcmjHx9QN"/>
</p:tagLst>
</file>

<file path=ppt/tags/tag149.xml><?xml version="1.0" encoding="utf-8"?>
<p:tagLst xmlns:a="http://schemas.openxmlformats.org/drawingml/2006/main" xmlns:r="http://schemas.openxmlformats.org/officeDocument/2006/relationships" xmlns:p="http://schemas.openxmlformats.org/presentationml/2006/main">
  <p:tag name="DVSHAPEID" val="iLd7tcbgCrQGCvDNkUe834"/>
</p:tagLst>
</file>

<file path=ppt/tags/tag15.xml><?xml version="1.0" encoding="utf-8"?>
<p:tagLst xmlns:a="http://schemas.openxmlformats.org/drawingml/2006/main" xmlns:r="http://schemas.openxmlformats.org/officeDocument/2006/relationships" xmlns:p="http://schemas.openxmlformats.org/presentationml/2006/main">
  <p:tag name="DVSHAPEID" val="j8Ias59imbSiRzoDwzF5uG"/>
</p:tagLst>
</file>

<file path=ppt/tags/tag150.xml><?xml version="1.0" encoding="utf-8"?>
<p:tagLst xmlns:a="http://schemas.openxmlformats.org/drawingml/2006/main" xmlns:r="http://schemas.openxmlformats.org/officeDocument/2006/relationships" xmlns:p="http://schemas.openxmlformats.org/presentationml/2006/main">
  <p:tag name="DVSHAPEID" val="RVFCsyPka3rePzD3ZgOEYe"/>
</p:tagLst>
</file>

<file path=ppt/tags/tag151.xml><?xml version="1.0" encoding="utf-8"?>
<p:tagLst xmlns:a="http://schemas.openxmlformats.org/drawingml/2006/main" xmlns:r="http://schemas.openxmlformats.org/officeDocument/2006/relationships" xmlns:p="http://schemas.openxmlformats.org/presentationml/2006/main">
  <p:tag name="DVSHAPEID" val="6h9wzXVgJ7cIRQccbzw2qV"/>
</p:tagLst>
</file>

<file path=ppt/tags/tag152.xml><?xml version="1.0" encoding="utf-8"?>
<p:tagLst xmlns:a="http://schemas.openxmlformats.org/drawingml/2006/main" xmlns:r="http://schemas.openxmlformats.org/officeDocument/2006/relationships" xmlns:p="http://schemas.openxmlformats.org/presentationml/2006/main">
  <p:tag name="DVSHAPEID" val="TYqnG2oOEx56hoC88bJUqH"/>
</p:tagLst>
</file>

<file path=ppt/tags/tag153.xml><?xml version="1.0" encoding="utf-8"?>
<p:tagLst xmlns:a="http://schemas.openxmlformats.org/drawingml/2006/main" xmlns:r="http://schemas.openxmlformats.org/officeDocument/2006/relationships" xmlns:p="http://schemas.openxmlformats.org/presentationml/2006/main">
  <p:tag name="DVSHAPEID" val="mTasLH2lPgLzkOTtD6t9Gg"/>
</p:tagLst>
</file>

<file path=ppt/tags/tag154.xml><?xml version="1.0" encoding="utf-8"?>
<p:tagLst xmlns:a="http://schemas.openxmlformats.org/drawingml/2006/main" xmlns:r="http://schemas.openxmlformats.org/officeDocument/2006/relationships" xmlns:p="http://schemas.openxmlformats.org/presentationml/2006/main">
  <p:tag name="DVSHAPEID" val="Xx5v324eP9tcS9d9srSnOY"/>
</p:tagLst>
</file>

<file path=ppt/tags/tag155.xml><?xml version="1.0" encoding="utf-8"?>
<p:tagLst xmlns:a="http://schemas.openxmlformats.org/drawingml/2006/main" xmlns:r="http://schemas.openxmlformats.org/officeDocument/2006/relationships" xmlns:p="http://schemas.openxmlformats.org/presentationml/2006/main">
  <p:tag name="DVSHAPEID" val="UywMWV09onhbjBr3USbuh2"/>
</p:tagLst>
</file>

<file path=ppt/tags/tag156.xml><?xml version="1.0" encoding="utf-8"?>
<p:tagLst xmlns:a="http://schemas.openxmlformats.org/drawingml/2006/main" xmlns:r="http://schemas.openxmlformats.org/officeDocument/2006/relationships" xmlns:p="http://schemas.openxmlformats.org/presentationml/2006/main">
  <p:tag name="DVSHAPEID" val="iLd7tcbgCrQGCvDNkUe834"/>
</p:tagLst>
</file>

<file path=ppt/tags/tag157.xml><?xml version="1.0" encoding="utf-8"?>
<p:tagLst xmlns:a="http://schemas.openxmlformats.org/drawingml/2006/main" xmlns:r="http://schemas.openxmlformats.org/officeDocument/2006/relationships" xmlns:p="http://schemas.openxmlformats.org/presentationml/2006/main">
  <p:tag name="DVSHAPEID" val="RVFCsyPka3rePzD3ZgOEYe"/>
</p:tagLst>
</file>

<file path=ppt/tags/tag158.xml><?xml version="1.0" encoding="utf-8"?>
<p:tagLst xmlns:a="http://schemas.openxmlformats.org/drawingml/2006/main" xmlns:r="http://schemas.openxmlformats.org/officeDocument/2006/relationships" xmlns:p="http://schemas.openxmlformats.org/presentationml/2006/main">
  <p:tag name="DVSHAPEID" val="RVFCsyPka3rePzD3ZgOEYe"/>
</p:tagLst>
</file>

<file path=ppt/tags/tag159.xml><?xml version="1.0" encoding="utf-8"?>
<p:tagLst xmlns:a="http://schemas.openxmlformats.org/drawingml/2006/main" xmlns:r="http://schemas.openxmlformats.org/officeDocument/2006/relationships" xmlns:p="http://schemas.openxmlformats.org/presentationml/2006/main">
  <p:tag name="DVSECTIONID" val="4gADWDRJUGSBIRpVA2zL3V"/>
</p:tagLst>
</file>

<file path=ppt/tags/tag16.xml><?xml version="1.0" encoding="utf-8"?>
<p:tagLst xmlns:a="http://schemas.openxmlformats.org/drawingml/2006/main" xmlns:r="http://schemas.openxmlformats.org/officeDocument/2006/relationships" xmlns:p="http://schemas.openxmlformats.org/presentationml/2006/main">
  <p:tag name="DVSHAPEID" val="GrQiLlydUK6oTD8dslpgFr"/>
</p:tagLst>
</file>

<file path=ppt/tags/tag160.xml><?xml version="1.0" encoding="utf-8"?>
<p:tagLst xmlns:a="http://schemas.openxmlformats.org/drawingml/2006/main" xmlns:r="http://schemas.openxmlformats.org/officeDocument/2006/relationships" xmlns:p="http://schemas.openxmlformats.org/presentationml/2006/main">
  <p:tag name="DVSHAPEID" val="za7wHAElM5oh2cHX9zRZZQ"/>
</p:tagLst>
</file>

<file path=ppt/tags/tag161.xml><?xml version="1.0" encoding="utf-8"?>
<p:tagLst xmlns:a="http://schemas.openxmlformats.org/drawingml/2006/main" xmlns:r="http://schemas.openxmlformats.org/officeDocument/2006/relationships" xmlns:p="http://schemas.openxmlformats.org/presentationml/2006/main">
  <p:tag name="DVSHAPEID" val="i3FHJwnCVHJdb3ZXvABgFL"/>
</p:tagLst>
</file>

<file path=ppt/tags/tag162.xml><?xml version="1.0" encoding="utf-8"?>
<p:tagLst xmlns:a="http://schemas.openxmlformats.org/drawingml/2006/main" xmlns:r="http://schemas.openxmlformats.org/officeDocument/2006/relationships" xmlns:p="http://schemas.openxmlformats.org/presentationml/2006/main">
  <p:tag name="DVSHAPEID" val="hlsq6mLEg45JR4R0Q8Y9aH"/>
</p:tagLst>
</file>

<file path=ppt/tags/tag163.xml><?xml version="1.0" encoding="utf-8"?>
<p:tagLst xmlns:a="http://schemas.openxmlformats.org/drawingml/2006/main" xmlns:r="http://schemas.openxmlformats.org/officeDocument/2006/relationships" xmlns:p="http://schemas.openxmlformats.org/presentationml/2006/main">
  <p:tag name="DVSHAPEID" val="xO0EXc4hnIawLjejp0QgqF"/>
</p:tagLst>
</file>

<file path=ppt/tags/tag164.xml><?xml version="1.0" encoding="utf-8"?>
<p:tagLst xmlns:a="http://schemas.openxmlformats.org/drawingml/2006/main" xmlns:r="http://schemas.openxmlformats.org/officeDocument/2006/relationships" xmlns:p="http://schemas.openxmlformats.org/presentationml/2006/main">
  <p:tag name="DVSHAPEID" val="8sbU5vKsivBANEprozAZGn"/>
</p:tagLst>
</file>

<file path=ppt/tags/tag165.xml><?xml version="1.0" encoding="utf-8"?>
<p:tagLst xmlns:a="http://schemas.openxmlformats.org/drawingml/2006/main" xmlns:r="http://schemas.openxmlformats.org/officeDocument/2006/relationships" xmlns:p="http://schemas.openxmlformats.org/presentationml/2006/main">
  <p:tag name="DVSHAPEID" val="zkjxLxIXiTgRGys36zxVpE"/>
</p:tagLst>
</file>

<file path=ppt/tags/tag166.xml><?xml version="1.0" encoding="utf-8"?>
<p:tagLst xmlns:a="http://schemas.openxmlformats.org/drawingml/2006/main" xmlns:r="http://schemas.openxmlformats.org/officeDocument/2006/relationships" xmlns:p="http://schemas.openxmlformats.org/presentationml/2006/main">
  <p:tag name="DVSHAPEID" val="VavAUXChGrZLTQByJcKldH"/>
</p:tagLst>
</file>

<file path=ppt/tags/tag167.xml><?xml version="1.0" encoding="utf-8"?>
<p:tagLst xmlns:a="http://schemas.openxmlformats.org/drawingml/2006/main" xmlns:r="http://schemas.openxmlformats.org/officeDocument/2006/relationships" xmlns:p="http://schemas.openxmlformats.org/presentationml/2006/main">
  <p:tag name="DVSHAPEID" val="kWXQYlt1sKXUp91bDKl1dO"/>
</p:tagLst>
</file>

<file path=ppt/tags/tag168.xml><?xml version="1.0" encoding="utf-8"?>
<p:tagLst xmlns:a="http://schemas.openxmlformats.org/drawingml/2006/main" xmlns:r="http://schemas.openxmlformats.org/officeDocument/2006/relationships" xmlns:p="http://schemas.openxmlformats.org/presentationml/2006/main">
  <p:tag name="DVSHAPEID" val="RVFCsyPka3rePzD3ZgOEYe"/>
</p:tagLst>
</file>

<file path=ppt/tags/tag169.xml><?xml version="1.0" encoding="utf-8"?>
<p:tagLst xmlns:a="http://schemas.openxmlformats.org/drawingml/2006/main" xmlns:r="http://schemas.openxmlformats.org/officeDocument/2006/relationships" xmlns:p="http://schemas.openxmlformats.org/presentationml/2006/main">
  <p:tag name="DVSHAPEID" val="sajryAL4cyPC8Gb01gLb3f"/>
</p:tagLst>
</file>

<file path=ppt/tags/tag17.xml><?xml version="1.0" encoding="utf-8"?>
<p:tagLst xmlns:a="http://schemas.openxmlformats.org/drawingml/2006/main" xmlns:r="http://schemas.openxmlformats.org/officeDocument/2006/relationships" xmlns:p="http://schemas.openxmlformats.org/presentationml/2006/main">
  <p:tag name="DVSHAPEID" val="7OeYHcYxvTkCrhkajOK9g7"/>
</p:tagLst>
</file>

<file path=ppt/tags/tag170.xml><?xml version="1.0" encoding="utf-8"?>
<p:tagLst xmlns:a="http://schemas.openxmlformats.org/drawingml/2006/main" xmlns:r="http://schemas.openxmlformats.org/officeDocument/2006/relationships" xmlns:p="http://schemas.openxmlformats.org/presentationml/2006/main">
  <p:tag name="DVSECTIONID" val="dkNuU0lGhgclT6bAgfqeqq"/>
</p:tagLst>
</file>

<file path=ppt/tags/tag171.xml><?xml version="1.0" encoding="utf-8"?>
<p:tagLst xmlns:a="http://schemas.openxmlformats.org/drawingml/2006/main" xmlns:r="http://schemas.openxmlformats.org/officeDocument/2006/relationships" xmlns:p="http://schemas.openxmlformats.org/presentationml/2006/main">
  <p:tag name="DVSHAPEID" val="h7YSk3YlcILNrJ7JB3hJIv"/>
</p:tagLst>
</file>

<file path=ppt/tags/tag172.xml><?xml version="1.0" encoding="utf-8"?>
<p:tagLst xmlns:a="http://schemas.openxmlformats.org/drawingml/2006/main" xmlns:r="http://schemas.openxmlformats.org/officeDocument/2006/relationships" xmlns:p="http://schemas.openxmlformats.org/presentationml/2006/main">
  <p:tag name="DVSHAPEID" val="8qU9ZYEAza3kOPBJhezkmv"/>
</p:tagLst>
</file>

<file path=ppt/tags/tag173.xml><?xml version="1.0" encoding="utf-8"?>
<p:tagLst xmlns:a="http://schemas.openxmlformats.org/drawingml/2006/main" xmlns:r="http://schemas.openxmlformats.org/officeDocument/2006/relationships" xmlns:p="http://schemas.openxmlformats.org/presentationml/2006/main">
  <p:tag name="DVSHAPEID" val="XeaUSWgNY7hPD2HnruZyvg"/>
</p:tagLst>
</file>

<file path=ppt/tags/tag174.xml><?xml version="1.0" encoding="utf-8"?>
<p:tagLst xmlns:a="http://schemas.openxmlformats.org/drawingml/2006/main" xmlns:r="http://schemas.openxmlformats.org/officeDocument/2006/relationships" xmlns:p="http://schemas.openxmlformats.org/presentationml/2006/main">
  <p:tag name="DVSHAPEID" val="3jP873g3eFPHuFjg0XEzpI"/>
</p:tagLst>
</file>

<file path=ppt/tags/tag175.xml><?xml version="1.0" encoding="utf-8"?>
<p:tagLst xmlns:a="http://schemas.openxmlformats.org/drawingml/2006/main" xmlns:r="http://schemas.openxmlformats.org/officeDocument/2006/relationships" xmlns:p="http://schemas.openxmlformats.org/presentationml/2006/main">
  <p:tag name="DVSHAPEID" val="0Vx13at2UWRlneLcNWl1lh"/>
</p:tagLst>
</file>

<file path=ppt/tags/tag176.xml><?xml version="1.0" encoding="utf-8"?>
<p:tagLst xmlns:a="http://schemas.openxmlformats.org/drawingml/2006/main" xmlns:r="http://schemas.openxmlformats.org/officeDocument/2006/relationships" xmlns:p="http://schemas.openxmlformats.org/presentationml/2006/main">
  <p:tag name="DVSHAPEID" val="x3EkOAGOh4EGXGZlhv1tWV"/>
</p:tagLst>
</file>

<file path=ppt/tags/tag177.xml><?xml version="1.0" encoding="utf-8"?>
<p:tagLst xmlns:a="http://schemas.openxmlformats.org/drawingml/2006/main" xmlns:r="http://schemas.openxmlformats.org/officeDocument/2006/relationships" xmlns:p="http://schemas.openxmlformats.org/presentationml/2006/main">
  <p:tag name="DVSHAPEID" val="3SJDGFyvnaEthqbDOOSKAc"/>
</p:tagLst>
</file>

<file path=ppt/tags/tag178.xml><?xml version="1.0" encoding="utf-8"?>
<p:tagLst xmlns:a="http://schemas.openxmlformats.org/drawingml/2006/main" xmlns:r="http://schemas.openxmlformats.org/officeDocument/2006/relationships" xmlns:p="http://schemas.openxmlformats.org/presentationml/2006/main">
  <p:tag name="DVSHAPEID" val="41MQBDVorpqCZLBbT1gMGt"/>
</p:tagLst>
</file>

<file path=ppt/tags/tag179.xml><?xml version="1.0" encoding="utf-8"?>
<p:tagLst xmlns:a="http://schemas.openxmlformats.org/drawingml/2006/main" xmlns:r="http://schemas.openxmlformats.org/officeDocument/2006/relationships" xmlns:p="http://schemas.openxmlformats.org/presentationml/2006/main">
  <p:tag name="DVSHAPEID" val="2Fqq2DVRtOvAYhr3thIfOe"/>
</p:tagLst>
</file>

<file path=ppt/tags/tag18.xml><?xml version="1.0" encoding="utf-8"?>
<p:tagLst xmlns:a="http://schemas.openxmlformats.org/drawingml/2006/main" xmlns:r="http://schemas.openxmlformats.org/officeDocument/2006/relationships" xmlns:p="http://schemas.openxmlformats.org/presentationml/2006/main">
  <p:tag name="DVSHAPEID" val="btGLuj7jFe1ej14NEmfmec"/>
</p:tagLst>
</file>

<file path=ppt/tags/tag180.xml><?xml version="1.0" encoding="utf-8"?>
<p:tagLst xmlns:a="http://schemas.openxmlformats.org/drawingml/2006/main" xmlns:r="http://schemas.openxmlformats.org/officeDocument/2006/relationships" xmlns:p="http://schemas.openxmlformats.org/presentationml/2006/main">
  <p:tag name="DVSHAPEID" val="mdJzp0qhgspOnir9iRS8BM"/>
</p:tagLst>
</file>

<file path=ppt/tags/tag181.xml><?xml version="1.0" encoding="utf-8"?>
<p:tagLst xmlns:a="http://schemas.openxmlformats.org/drawingml/2006/main" xmlns:r="http://schemas.openxmlformats.org/officeDocument/2006/relationships" xmlns:p="http://schemas.openxmlformats.org/presentationml/2006/main">
  <p:tag name="DVSECTIONID" val="OKwf73G2yx682fPsJRndoC"/>
</p:tagLst>
</file>

<file path=ppt/tags/tag182.xml><?xml version="1.0" encoding="utf-8"?>
<p:tagLst xmlns:a="http://schemas.openxmlformats.org/drawingml/2006/main" xmlns:r="http://schemas.openxmlformats.org/officeDocument/2006/relationships" xmlns:p="http://schemas.openxmlformats.org/presentationml/2006/main">
  <p:tag name="DVSHAPEID" val="ObPHVKGEY5wLLL9KDYUVsi"/>
</p:tagLst>
</file>

<file path=ppt/tags/tag183.xml><?xml version="1.0" encoding="utf-8"?>
<p:tagLst xmlns:a="http://schemas.openxmlformats.org/drawingml/2006/main" xmlns:r="http://schemas.openxmlformats.org/officeDocument/2006/relationships" xmlns:p="http://schemas.openxmlformats.org/presentationml/2006/main">
  <p:tag name="DVSHAPEID" val="nDmOhrKpQAUzoyJI4GABuk"/>
</p:tagLst>
</file>

<file path=ppt/tags/tag184.xml><?xml version="1.0" encoding="utf-8"?>
<p:tagLst xmlns:a="http://schemas.openxmlformats.org/drawingml/2006/main" xmlns:r="http://schemas.openxmlformats.org/officeDocument/2006/relationships" xmlns:p="http://schemas.openxmlformats.org/presentationml/2006/main">
  <p:tag name="DVSHAPEID" val="iCxG0ydUdGjvNcl6sfTyeW"/>
</p:tagLst>
</file>

<file path=ppt/tags/tag185.xml><?xml version="1.0" encoding="utf-8"?>
<p:tagLst xmlns:a="http://schemas.openxmlformats.org/drawingml/2006/main" xmlns:r="http://schemas.openxmlformats.org/officeDocument/2006/relationships" xmlns:p="http://schemas.openxmlformats.org/presentationml/2006/main">
  <p:tag name="DVSHAPEID" val="RcmA1VTekQO3lJhBqcbWmd"/>
</p:tagLst>
</file>

<file path=ppt/tags/tag186.xml><?xml version="1.0" encoding="utf-8"?>
<p:tagLst xmlns:a="http://schemas.openxmlformats.org/drawingml/2006/main" xmlns:r="http://schemas.openxmlformats.org/officeDocument/2006/relationships" xmlns:p="http://schemas.openxmlformats.org/presentationml/2006/main">
  <p:tag name="DVSHAPEID" val="fSLwnYelIW6lKljpwi1Zms"/>
</p:tagLst>
</file>

<file path=ppt/tags/tag187.xml><?xml version="1.0" encoding="utf-8"?>
<p:tagLst xmlns:a="http://schemas.openxmlformats.org/drawingml/2006/main" xmlns:r="http://schemas.openxmlformats.org/officeDocument/2006/relationships" xmlns:p="http://schemas.openxmlformats.org/presentationml/2006/main">
  <p:tag name="DVSHAPEID" val="XZZWh1GTVnRMb1FL9nw1zN"/>
</p:tagLst>
</file>

<file path=ppt/tags/tag188.xml><?xml version="1.0" encoding="utf-8"?>
<p:tagLst xmlns:a="http://schemas.openxmlformats.org/drawingml/2006/main" xmlns:r="http://schemas.openxmlformats.org/officeDocument/2006/relationships" xmlns:p="http://schemas.openxmlformats.org/presentationml/2006/main">
  <p:tag name="DVSHAPEID" val="M7pPz1J5ZnkPMRCSyN0tmc"/>
</p:tagLst>
</file>

<file path=ppt/tags/tag189.xml><?xml version="1.0" encoding="utf-8"?>
<p:tagLst xmlns:a="http://schemas.openxmlformats.org/drawingml/2006/main" xmlns:r="http://schemas.openxmlformats.org/officeDocument/2006/relationships" xmlns:p="http://schemas.openxmlformats.org/presentationml/2006/main">
  <p:tag name="DVSHAPEID" val="M9jNPMLCs7j9dSxsrE9Pnt"/>
</p:tagLst>
</file>

<file path=ppt/tags/tag19.xml><?xml version="1.0" encoding="utf-8"?>
<p:tagLst xmlns:a="http://schemas.openxmlformats.org/drawingml/2006/main" xmlns:r="http://schemas.openxmlformats.org/officeDocument/2006/relationships" xmlns:p="http://schemas.openxmlformats.org/presentationml/2006/main">
  <p:tag name="DVSHAPEID" val="3gcRTi1BwvbZDKhVHFqbe6"/>
</p:tagLst>
</file>

<file path=ppt/tags/tag190.xml><?xml version="1.0" encoding="utf-8"?>
<p:tagLst xmlns:a="http://schemas.openxmlformats.org/drawingml/2006/main" xmlns:r="http://schemas.openxmlformats.org/officeDocument/2006/relationships" xmlns:p="http://schemas.openxmlformats.org/presentationml/2006/main">
  <p:tag name="DVSECTIONID" val="onXiJZMklPvNw3XEShZfHF"/>
</p:tagLst>
</file>

<file path=ppt/tags/tag191.xml><?xml version="1.0" encoding="utf-8"?>
<p:tagLst xmlns:a="http://schemas.openxmlformats.org/drawingml/2006/main" xmlns:r="http://schemas.openxmlformats.org/officeDocument/2006/relationships" xmlns:p="http://schemas.openxmlformats.org/presentationml/2006/main">
  <p:tag name="DVSHAPEID" val="vCDJl6llkxOiGXy0DuOJ7d"/>
</p:tagLst>
</file>

<file path=ppt/tags/tag192.xml><?xml version="1.0" encoding="utf-8"?>
<p:tagLst xmlns:a="http://schemas.openxmlformats.org/drawingml/2006/main" xmlns:r="http://schemas.openxmlformats.org/officeDocument/2006/relationships" xmlns:p="http://schemas.openxmlformats.org/presentationml/2006/main">
  <p:tag name="DVSHAPEID" val="IExhWFscv1zgQDapVInFLT"/>
</p:tagLst>
</file>

<file path=ppt/tags/tag193.xml><?xml version="1.0" encoding="utf-8"?>
<p:tagLst xmlns:a="http://schemas.openxmlformats.org/drawingml/2006/main" xmlns:r="http://schemas.openxmlformats.org/officeDocument/2006/relationships" xmlns:p="http://schemas.openxmlformats.org/presentationml/2006/main">
  <p:tag name="DVSECTIONID" val="eL3VLNwyQc1cl9iOkHgech"/>
</p:tagLst>
</file>

<file path=ppt/tags/tag194.xml><?xml version="1.0" encoding="utf-8"?>
<p:tagLst xmlns:a="http://schemas.openxmlformats.org/drawingml/2006/main" xmlns:r="http://schemas.openxmlformats.org/officeDocument/2006/relationships" xmlns:p="http://schemas.openxmlformats.org/presentationml/2006/main">
  <p:tag name="DVSHAPEID" val="K1yydbkOyb5iTZc39GT81N"/>
</p:tagLst>
</file>

<file path=ppt/tags/tag195.xml><?xml version="1.0" encoding="utf-8"?>
<p:tagLst xmlns:a="http://schemas.openxmlformats.org/drawingml/2006/main" xmlns:r="http://schemas.openxmlformats.org/officeDocument/2006/relationships" xmlns:p="http://schemas.openxmlformats.org/presentationml/2006/main">
  <p:tag name="DVSHAPEID" val="Jq6VPdz6mrsOTvJosgSGtn"/>
</p:tagLst>
</file>

<file path=ppt/tags/tag196.xml><?xml version="1.0" encoding="utf-8"?>
<p:tagLst xmlns:a="http://schemas.openxmlformats.org/drawingml/2006/main" xmlns:r="http://schemas.openxmlformats.org/officeDocument/2006/relationships" xmlns:p="http://schemas.openxmlformats.org/presentationml/2006/main">
  <p:tag name="DVSHAPEID" val="ayJbdSyHLCSWi8rhl6frPD"/>
</p:tagLst>
</file>

<file path=ppt/tags/tag197.xml><?xml version="1.0" encoding="utf-8"?>
<p:tagLst xmlns:a="http://schemas.openxmlformats.org/drawingml/2006/main" xmlns:r="http://schemas.openxmlformats.org/officeDocument/2006/relationships" xmlns:p="http://schemas.openxmlformats.org/presentationml/2006/main">
  <p:tag name="DVSHAPEID" val="P45GkLdCfkklfycEZGxEFP"/>
</p:tagLst>
</file>

<file path=ppt/tags/tag198.xml><?xml version="1.0" encoding="utf-8"?>
<p:tagLst xmlns:a="http://schemas.openxmlformats.org/drawingml/2006/main" xmlns:r="http://schemas.openxmlformats.org/officeDocument/2006/relationships" xmlns:p="http://schemas.openxmlformats.org/presentationml/2006/main">
  <p:tag name="DVSHAPEID" val="WWdBWaULr1yxIE5wxNt9nx"/>
</p:tagLst>
</file>

<file path=ppt/tags/tag199.xml><?xml version="1.0" encoding="utf-8"?>
<p:tagLst xmlns:a="http://schemas.openxmlformats.org/drawingml/2006/main" xmlns:r="http://schemas.openxmlformats.org/officeDocument/2006/relationships" xmlns:p="http://schemas.openxmlformats.org/presentationml/2006/main">
  <p:tag name="DVSECTIONID" val="CfJMv4Y6e9UJ8ceOdZOMYj"/>
</p:tagLst>
</file>

<file path=ppt/tags/tag2.xml><?xml version="1.0" encoding="utf-8"?>
<p:tagLst xmlns:a="http://schemas.openxmlformats.org/drawingml/2006/main" xmlns:r="http://schemas.openxmlformats.org/officeDocument/2006/relationships" xmlns:p="http://schemas.openxmlformats.org/presentationml/2006/main">
  <p:tag name="DVSHAPEID" val="g7yLmVv1DqE2kbpgqLlL96"/>
</p:tagLst>
</file>

<file path=ppt/tags/tag20.xml><?xml version="1.0" encoding="utf-8"?>
<p:tagLst xmlns:a="http://schemas.openxmlformats.org/drawingml/2006/main" xmlns:r="http://schemas.openxmlformats.org/officeDocument/2006/relationships" xmlns:p="http://schemas.openxmlformats.org/presentationml/2006/main">
  <p:tag name="DVSHAPEID" val="AcXi5w9nTTSZppzDqPi4Hw"/>
</p:tagLst>
</file>

<file path=ppt/tags/tag200.xml><?xml version="1.0" encoding="utf-8"?>
<p:tagLst xmlns:a="http://schemas.openxmlformats.org/drawingml/2006/main" xmlns:r="http://schemas.openxmlformats.org/officeDocument/2006/relationships" xmlns:p="http://schemas.openxmlformats.org/presentationml/2006/main">
  <p:tag name="DVSHAPEID" val="NIPxzt9KbwspkgI34dES7o"/>
</p:tagLst>
</file>

<file path=ppt/tags/tag201.xml><?xml version="1.0" encoding="utf-8"?>
<p:tagLst xmlns:a="http://schemas.openxmlformats.org/drawingml/2006/main" xmlns:r="http://schemas.openxmlformats.org/officeDocument/2006/relationships" xmlns:p="http://schemas.openxmlformats.org/presentationml/2006/main">
  <p:tag name="DVSHAPEID" val="zJwV3OYprSEi993x7DpaYq"/>
</p:tagLst>
</file>

<file path=ppt/tags/tag202.xml><?xml version="1.0" encoding="utf-8"?>
<p:tagLst xmlns:a="http://schemas.openxmlformats.org/drawingml/2006/main" xmlns:r="http://schemas.openxmlformats.org/officeDocument/2006/relationships" xmlns:p="http://schemas.openxmlformats.org/presentationml/2006/main">
  <p:tag name="DVSHAPEID" val="nDmOhrKpQAUzoyJI4GABuk"/>
</p:tagLst>
</file>

<file path=ppt/tags/tag203.xml><?xml version="1.0" encoding="utf-8"?>
<p:tagLst xmlns:a="http://schemas.openxmlformats.org/drawingml/2006/main" xmlns:r="http://schemas.openxmlformats.org/officeDocument/2006/relationships" xmlns:p="http://schemas.openxmlformats.org/presentationml/2006/main">
  <p:tag name="DVSHAPEID" val="nDmOhrKpQAUzoyJI4GABuk"/>
</p:tagLst>
</file>

<file path=ppt/tags/tag204.xml><?xml version="1.0" encoding="utf-8"?>
<p:tagLst xmlns:a="http://schemas.openxmlformats.org/drawingml/2006/main" xmlns:r="http://schemas.openxmlformats.org/officeDocument/2006/relationships" xmlns:p="http://schemas.openxmlformats.org/presentationml/2006/main">
  <p:tag name="DVSHAPEID" val="M7pPz1J5ZnkPMRCSyN0tmc"/>
</p:tagLst>
</file>

<file path=ppt/tags/tag205.xml><?xml version="1.0" encoding="utf-8"?>
<p:tagLst xmlns:a="http://schemas.openxmlformats.org/drawingml/2006/main" xmlns:r="http://schemas.openxmlformats.org/officeDocument/2006/relationships" xmlns:p="http://schemas.openxmlformats.org/presentationml/2006/main">
  <p:tag name="DVSHAPEID" val="M7pPz1J5ZnkPMRCSyN0tmc"/>
</p:tagLst>
</file>

<file path=ppt/tags/tag206.xml><?xml version="1.0" encoding="utf-8"?>
<p:tagLst xmlns:a="http://schemas.openxmlformats.org/drawingml/2006/main" xmlns:r="http://schemas.openxmlformats.org/officeDocument/2006/relationships" xmlns:p="http://schemas.openxmlformats.org/presentationml/2006/main">
  <p:tag name="DVSHAPEID" val="M7pPz1J5ZnkPMRCSyN0tmc"/>
</p:tagLst>
</file>

<file path=ppt/tags/tag207.xml><?xml version="1.0" encoding="utf-8"?>
<p:tagLst xmlns:a="http://schemas.openxmlformats.org/drawingml/2006/main" xmlns:r="http://schemas.openxmlformats.org/officeDocument/2006/relationships" xmlns:p="http://schemas.openxmlformats.org/presentationml/2006/main">
  <p:tag name="DVSECTIONID" val="LkHNm4XiZttW8OcYhrAKYS"/>
</p:tagLst>
</file>

<file path=ppt/tags/tag208.xml><?xml version="1.0" encoding="utf-8"?>
<p:tagLst xmlns:a="http://schemas.openxmlformats.org/drawingml/2006/main" xmlns:r="http://schemas.openxmlformats.org/officeDocument/2006/relationships" xmlns:p="http://schemas.openxmlformats.org/presentationml/2006/main">
  <p:tag name="DVSHAPEID" val="wIOc0MZuP0cp861DpkLM5A"/>
</p:tagLst>
</file>

<file path=ppt/tags/tag209.xml><?xml version="1.0" encoding="utf-8"?>
<p:tagLst xmlns:a="http://schemas.openxmlformats.org/drawingml/2006/main" xmlns:r="http://schemas.openxmlformats.org/officeDocument/2006/relationships" xmlns:p="http://schemas.openxmlformats.org/presentationml/2006/main">
  <p:tag name="DVSHAPEID" val="L17yZw50tWp9dN7ROcqW2D"/>
</p:tagLst>
</file>

<file path=ppt/tags/tag21.xml><?xml version="1.0" encoding="utf-8"?>
<p:tagLst xmlns:a="http://schemas.openxmlformats.org/drawingml/2006/main" xmlns:r="http://schemas.openxmlformats.org/officeDocument/2006/relationships" xmlns:p="http://schemas.openxmlformats.org/presentationml/2006/main">
  <p:tag name="DVSHAPEID" val="3kojvIEzW3YXGZTAcur9Bh"/>
</p:tagLst>
</file>

<file path=ppt/tags/tag210.xml><?xml version="1.0" encoding="utf-8"?>
<p:tagLst xmlns:a="http://schemas.openxmlformats.org/drawingml/2006/main" xmlns:r="http://schemas.openxmlformats.org/officeDocument/2006/relationships" xmlns:p="http://schemas.openxmlformats.org/presentationml/2006/main">
  <p:tag name="DVSHAPEID" val="6K1Xwte5oclWXN4rMsoOxf"/>
</p:tagLst>
</file>

<file path=ppt/tags/tag211.xml><?xml version="1.0" encoding="utf-8"?>
<p:tagLst xmlns:a="http://schemas.openxmlformats.org/drawingml/2006/main" xmlns:r="http://schemas.openxmlformats.org/officeDocument/2006/relationships" xmlns:p="http://schemas.openxmlformats.org/presentationml/2006/main">
  <p:tag name="DVSHAPEID" val="ZZTdwywzm8x7Vnx20CMoyd"/>
</p:tagLst>
</file>

<file path=ppt/tags/tag212.xml><?xml version="1.0" encoding="utf-8"?>
<p:tagLst xmlns:a="http://schemas.openxmlformats.org/drawingml/2006/main" xmlns:r="http://schemas.openxmlformats.org/officeDocument/2006/relationships" xmlns:p="http://schemas.openxmlformats.org/presentationml/2006/main">
  <p:tag name="DVSHAPEID" val="NgQkMmpXyd6RK14iXGyPQd"/>
</p:tagLst>
</file>

<file path=ppt/tags/tag213.xml><?xml version="1.0" encoding="utf-8"?>
<p:tagLst xmlns:a="http://schemas.openxmlformats.org/drawingml/2006/main" xmlns:r="http://schemas.openxmlformats.org/officeDocument/2006/relationships" xmlns:p="http://schemas.openxmlformats.org/presentationml/2006/main">
  <p:tag name="DVSHAPEID" val="oQRHUKsM29HLcCncLa9oAk"/>
</p:tagLst>
</file>

<file path=ppt/tags/tag214.xml><?xml version="1.0" encoding="utf-8"?>
<p:tagLst xmlns:a="http://schemas.openxmlformats.org/drawingml/2006/main" xmlns:r="http://schemas.openxmlformats.org/officeDocument/2006/relationships" xmlns:p="http://schemas.openxmlformats.org/presentationml/2006/main">
  <p:tag name="DVSHAPEID" val="04CvYHE6PInAS0s4sFvLbX"/>
</p:tagLst>
</file>

<file path=ppt/tags/tag215.xml><?xml version="1.0" encoding="utf-8"?>
<p:tagLst xmlns:a="http://schemas.openxmlformats.org/drawingml/2006/main" xmlns:r="http://schemas.openxmlformats.org/officeDocument/2006/relationships" xmlns:p="http://schemas.openxmlformats.org/presentationml/2006/main">
  <p:tag name="DVSHAPEID" val="9YPrVLUoGrD4PN5oLK7VjY"/>
</p:tagLst>
</file>

<file path=ppt/tags/tag216.xml><?xml version="1.0" encoding="utf-8"?>
<p:tagLst xmlns:a="http://schemas.openxmlformats.org/drawingml/2006/main" xmlns:r="http://schemas.openxmlformats.org/officeDocument/2006/relationships" xmlns:p="http://schemas.openxmlformats.org/presentationml/2006/main">
  <p:tag name="DVSECTIONID" val="vJiCx56xjUFtDEimLFBz89"/>
</p:tagLst>
</file>

<file path=ppt/tags/tag217.xml><?xml version="1.0" encoding="utf-8"?>
<p:tagLst xmlns:a="http://schemas.openxmlformats.org/drawingml/2006/main" xmlns:r="http://schemas.openxmlformats.org/officeDocument/2006/relationships" xmlns:p="http://schemas.openxmlformats.org/presentationml/2006/main">
  <p:tag name="DVSHAPEID" val="wIOc0MZuP0cp861DpkLM5A"/>
</p:tagLst>
</file>

<file path=ppt/tags/tag218.xml><?xml version="1.0" encoding="utf-8"?>
<p:tagLst xmlns:a="http://schemas.openxmlformats.org/drawingml/2006/main" xmlns:r="http://schemas.openxmlformats.org/officeDocument/2006/relationships" xmlns:p="http://schemas.openxmlformats.org/presentationml/2006/main">
  <p:tag name="DVSHAPEID" val="LQZ3ZuRyrxzpMstHJPMsvp"/>
</p:tagLst>
</file>

<file path=ppt/tags/tag219.xml><?xml version="1.0" encoding="utf-8"?>
<p:tagLst xmlns:a="http://schemas.openxmlformats.org/drawingml/2006/main" xmlns:r="http://schemas.openxmlformats.org/officeDocument/2006/relationships" xmlns:p="http://schemas.openxmlformats.org/presentationml/2006/main">
  <p:tag name="DVSHAPEID" val="51b3rjDJpmWCE3aWY9I1Jw"/>
</p:tagLst>
</file>

<file path=ppt/tags/tag22.xml><?xml version="1.0" encoding="utf-8"?>
<p:tagLst xmlns:a="http://schemas.openxmlformats.org/drawingml/2006/main" xmlns:r="http://schemas.openxmlformats.org/officeDocument/2006/relationships" xmlns:p="http://schemas.openxmlformats.org/presentationml/2006/main">
  <p:tag name="DVSHAPEID" val="6DkRm4fBT9o48DUM0rIkXP"/>
</p:tagLst>
</file>

<file path=ppt/tags/tag220.xml><?xml version="1.0" encoding="utf-8"?>
<p:tagLst xmlns:a="http://schemas.openxmlformats.org/drawingml/2006/main" xmlns:r="http://schemas.openxmlformats.org/officeDocument/2006/relationships" xmlns:p="http://schemas.openxmlformats.org/presentationml/2006/main">
  <p:tag name="DVSHAPEID" val="Lp38fzuKyT0mLXRV2yUH7d"/>
</p:tagLst>
</file>

<file path=ppt/tags/tag221.xml><?xml version="1.0" encoding="utf-8"?>
<p:tagLst xmlns:a="http://schemas.openxmlformats.org/drawingml/2006/main" xmlns:r="http://schemas.openxmlformats.org/officeDocument/2006/relationships" xmlns:p="http://schemas.openxmlformats.org/presentationml/2006/main">
  <p:tag name="DVSHAPEID" val="t9OpwNQCKuFygMZi33fFN2"/>
</p:tagLst>
</file>

<file path=ppt/tags/tag222.xml><?xml version="1.0" encoding="utf-8"?>
<p:tagLst xmlns:a="http://schemas.openxmlformats.org/drawingml/2006/main" xmlns:r="http://schemas.openxmlformats.org/officeDocument/2006/relationships" xmlns:p="http://schemas.openxmlformats.org/presentationml/2006/main">
  <p:tag name="DVSHAPEID" val="Chid427a62oyWUkQ3HUV9w"/>
</p:tagLst>
</file>

<file path=ppt/tags/tag223.xml><?xml version="1.0" encoding="utf-8"?>
<p:tagLst xmlns:a="http://schemas.openxmlformats.org/drawingml/2006/main" xmlns:r="http://schemas.openxmlformats.org/officeDocument/2006/relationships" xmlns:p="http://schemas.openxmlformats.org/presentationml/2006/main">
  <p:tag name="DVSHAPEID" val="GcG4WKvQsspqxw7jINvzoD"/>
</p:tagLst>
</file>

<file path=ppt/tags/tag224.xml><?xml version="1.0" encoding="utf-8"?>
<p:tagLst xmlns:a="http://schemas.openxmlformats.org/drawingml/2006/main" xmlns:r="http://schemas.openxmlformats.org/officeDocument/2006/relationships" xmlns:p="http://schemas.openxmlformats.org/presentationml/2006/main">
  <p:tag name="DVSHAPEID" val="aHQ5Xd0xKST6A5wZ6mFfzV"/>
</p:tagLst>
</file>

<file path=ppt/tags/tag225.xml><?xml version="1.0" encoding="utf-8"?>
<p:tagLst xmlns:a="http://schemas.openxmlformats.org/drawingml/2006/main" xmlns:r="http://schemas.openxmlformats.org/officeDocument/2006/relationships" xmlns:p="http://schemas.openxmlformats.org/presentationml/2006/main">
  <p:tag name="DVSHAPEID" val="9vnNIKZ7qz832YeQMhQUIx"/>
</p:tagLst>
</file>

<file path=ppt/tags/tag226.xml><?xml version="1.0" encoding="utf-8"?>
<p:tagLst xmlns:a="http://schemas.openxmlformats.org/drawingml/2006/main" xmlns:r="http://schemas.openxmlformats.org/officeDocument/2006/relationships" xmlns:p="http://schemas.openxmlformats.org/presentationml/2006/main">
  <p:tag name="DVSECTIONID" val="hC06zvthqqjiuo5IIT8V9q"/>
</p:tagLst>
</file>

<file path=ppt/tags/tag227.xml><?xml version="1.0" encoding="utf-8"?>
<p:tagLst xmlns:a="http://schemas.openxmlformats.org/drawingml/2006/main" xmlns:r="http://schemas.openxmlformats.org/officeDocument/2006/relationships" xmlns:p="http://schemas.openxmlformats.org/presentationml/2006/main">
  <p:tag name="DVSHAPEID" val="oCKnKHItSO83UDFwLTbq2V"/>
</p:tagLst>
</file>

<file path=ppt/tags/tag228.xml><?xml version="1.0" encoding="utf-8"?>
<p:tagLst xmlns:a="http://schemas.openxmlformats.org/drawingml/2006/main" xmlns:r="http://schemas.openxmlformats.org/officeDocument/2006/relationships" xmlns:p="http://schemas.openxmlformats.org/presentationml/2006/main">
  <p:tag name="DVSHAPEID" val="WNbEY3TKDfDbAdHy0dGcyP"/>
</p:tagLst>
</file>

<file path=ppt/tags/tag229.xml><?xml version="1.0" encoding="utf-8"?>
<p:tagLst xmlns:a="http://schemas.openxmlformats.org/drawingml/2006/main" xmlns:r="http://schemas.openxmlformats.org/officeDocument/2006/relationships" xmlns:p="http://schemas.openxmlformats.org/presentationml/2006/main">
  <p:tag name="DVSECTIONID" val="gc3qBeHmbdlS24MfurPI33"/>
</p:tagLst>
</file>

<file path=ppt/tags/tag23.xml><?xml version="1.0" encoding="utf-8"?>
<p:tagLst xmlns:a="http://schemas.openxmlformats.org/drawingml/2006/main" xmlns:r="http://schemas.openxmlformats.org/officeDocument/2006/relationships" xmlns:p="http://schemas.openxmlformats.org/presentationml/2006/main">
  <p:tag name="DVSHAPEID" val="0sJzKPCNCyUMdKYDmAkk9O"/>
</p:tagLst>
</file>

<file path=ppt/tags/tag230.xml><?xml version="1.0" encoding="utf-8"?>
<p:tagLst xmlns:a="http://schemas.openxmlformats.org/drawingml/2006/main" xmlns:r="http://schemas.openxmlformats.org/officeDocument/2006/relationships" xmlns:p="http://schemas.openxmlformats.org/presentationml/2006/main">
  <p:tag name="DVSHAPEID" val="VLTsIfYeJTVsFWb5IEz8aT"/>
</p:tagLst>
</file>

<file path=ppt/tags/tag24.xml><?xml version="1.0" encoding="utf-8"?>
<p:tagLst xmlns:a="http://schemas.openxmlformats.org/drawingml/2006/main" xmlns:r="http://schemas.openxmlformats.org/officeDocument/2006/relationships" xmlns:p="http://schemas.openxmlformats.org/presentationml/2006/main">
  <p:tag name="DVSHAPEID" val="zBRfFqu0qhjhDS8MkpZ5xP"/>
</p:tagLst>
</file>

<file path=ppt/tags/tag25.xml><?xml version="1.0" encoding="utf-8"?>
<p:tagLst xmlns:a="http://schemas.openxmlformats.org/drawingml/2006/main" xmlns:r="http://schemas.openxmlformats.org/officeDocument/2006/relationships" xmlns:p="http://schemas.openxmlformats.org/presentationml/2006/main">
  <p:tag name="DVSHAPEID" val="alqaNn58ZCFcT7IuacjC8C"/>
</p:tagLst>
</file>

<file path=ppt/tags/tag26.xml><?xml version="1.0" encoding="utf-8"?>
<p:tagLst xmlns:a="http://schemas.openxmlformats.org/drawingml/2006/main" xmlns:r="http://schemas.openxmlformats.org/officeDocument/2006/relationships" xmlns:p="http://schemas.openxmlformats.org/presentationml/2006/main">
  <p:tag name="DVSHAPEID" val="sV76vzfVl3gJrvOvC6UiiH"/>
</p:tagLst>
</file>

<file path=ppt/tags/tag27.xml><?xml version="1.0" encoding="utf-8"?>
<p:tagLst xmlns:a="http://schemas.openxmlformats.org/drawingml/2006/main" xmlns:r="http://schemas.openxmlformats.org/officeDocument/2006/relationships" xmlns:p="http://schemas.openxmlformats.org/presentationml/2006/main">
  <p:tag name="DVSHAPEID" val="BqY04PeMMVHyTu2GRwS4gB"/>
</p:tagLst>
</file>

<file path=ppt/tags/tag28.xml><?xml version="1.0" encoding="utf-8"?>
<p:tagLst xmlns:a="http://schemas.openxmlformats.org/drawingml/2006/main" xmlns:r="http://schemas.openxmlformats.org/officeDocument/2006/relationships" xmlns:p="http://schemas.openxmlformats.org/presentationml/2006/main">
  <p:tag name="DVSHAPEID" val="VaGdFFzcHPjLkG7uuqGzhl"/>
</p:tagLst>
</file>

<file path=ppt/tags/tag29.xml><?xml version="1.0" encoding="utf-8"?>
<p:tagLst xmlns:a="http://schemas.openxmlformats.org/drawingml/2006/main" xmlns:r="http://schemas.openxmlformats.org/officeDocument/2006/relationships" xmlns:p="http://schemas.openxmlformats.org/presentationml/2006/main">
  <p:tag name="DVSHAPEID" val="1TCksWfoqeqZvOkRazdzeS"/>
</p:tagLst>
</file>

<file path=ppt/tags/tag3.xml><?xml version="1.0" encoding="utf-8"?>
<p:tagLst xmlns:a="http://schemas.openxmlformats.org/drawingml/2006/main" xmlns:r="http://schemas.openxmlformats.org/officeDocument/2006/relationships" xmlns:p="http://schemas.openxmlformats.org/presentationml/2006/main">
  <p:tag name="DVSHAPEID" val="5x4LlbkUmKnGsVU3QXtIbW"/>
</p:tagLst>
</file>

<file path=ppt/tags/tag30.xml><?xml version="1.0" encoding="utf-8"?>
<p:tagLst xmlns:a="http://schemas.openxmlformats.org/drawingml/2006/main" xmlns:r="http://schemas.openxmlformats.org/officeDocument/2006/relationships" xmlns:p="http://schemas.openxmlformats.org/presentationml/2006/main">
  <p:tag name="DVSHAPEID" val="e7amzn1snHkA8MAldDXip5"/>
</p:tagLst>
</file>

<file path=ppt/tags/tag31.xml><?xml version="1.0" encoding="utf-8"?>
<p:tagLst xmlns:a="http://schemas.openxmlformats.org/drawingml/2006/main" xmlns:r="http://schemas.openxmlformats.org/officeDocument/2006/relationships" xmlns:p="http://schemas.openxmlformats.org/presentationml/2006/main">
  <p:tag name="DVSHAPEID" val="lkajaDf7mH69Fua5mRnXRI"/>
</p:tagLst>
</file>

<file path=ppt/tags/tag32.xml><?xml version="1.0" encoding="utf-8"?>
<p:tagLst xmlns:a="http://schemas.openxmlformats.org/drawingml/2006/main" xmlns:r="http://schemas.openxmlformats.org/officeDocument/2006/relationships" xmlns:p="http://schemas.openxmlformats.org/presentationml/2006/main">
  <p:tag name="DVSHAPEID" val="FVFxgPlzCWs8LPbgdocflC"/>
</p:tagLst>
</file>

<file path=ppt/tags/tag33.xml><?xml version="1.0" encoding="utf-8"?>
<p:tagLst xmlns:a="http://schemas.openxmlformats.org/drawingml/2006/main" xmlns:r="http://schemas.openxmlformats.org/officeDocument/2006/relationships" xmlns:p="http://schemas.openxmlformats.org/presentationml/2006/main">
  <p:tag name="DVSHAPEID" val="tZ76a7g5UreDFeDCmqLM5a"/>
</p:tagLst>
</file>

<file path=ppt/tags/tag34.xml><?xml version="1.0" encoding="utf-8"?>
<p:tagLst xmlns:a="http://schemas.openxmlformats.org/drawingml/2006/main" xmlns:r="http://schemas.openxmlformats.org/officeDocument/2006/relationships" xmlns:p="http://schemas.openxmlformats.org/presentationml/2006/main">
  <p:tag name="DVSHAPEID" val="GwIkT6EZLBm3sFpaEdix11"/>
</p:tagLst>
</file>

<file path=ppt/tags/tag35.xml><?xml version="1.0" encoding="utf-8"?>
<p:tagLst xmlns:a="http://schemas.openxmlformats.org/drawingml/2006/main" xmlns:r="http://schemas.openxmlformats.org/officeDocument/2006/relationships" xmlns:p="http://schemas.openxmlformats.org/presentationml/2006/main">
  <p:tag name="DVSHAPEID" val="U8aXCA1LtzwjjBnPe9qUGD"/>
</p:tagLst>
</file>

<file path=ppt/tags/tag36.xml><?xml version="1.0" encoding="utf-8"?>
<p:tagLst xmlns:a="http://schemas.openxmlformats.org/drawingml/2006/main" xmlns:r="http://schemas.openxmlformats.org/officeDocument/2006/relationships" xmlns:p="http://schemas.openxmlformats.org/presentationml/2006/main">
  <p:tag name="DVSHAPEID" val="gBMXccMyty8FBAaWt4YZ7N"/>
</p:tagLst>
</file>

<file path=ppt/tags/tag37.xml><?xml version="1.0" encoding="utf-8"?>
<p:tagLst xmlns:a="http://schemas.openxmlformats.org/drawingml/2006/main" xmlns:r="http://schemas.openxmlformats.org/officeDocument/2006/relationships" xmlns:p="http://schemas.openxmlformats.org/presentationml/2006/main">
  <p:tag name="DVSHAPEID" val="w8mOMOZ966khSyaFnPZV5Y"/>
</p:tagLst>
</file>

<file path=ppt/tags/tag38.xml><?xml version="1.0" encoding="utf-8"?>
<p:tagLst xmlns:a="http://schemas.openxmlformats.org/drawingml/2006/main" xmlns:r="http://schemas.openxmlformats.org/officeDocument/2006/relationships" xmlns:p="http://schemas.openxmlformats.org/presentationml/2006/main">
  <p:tag name="DVSHAPEID" val="bEZNFiFlWGvt5DAopYzkr1"/>
</p:tagLst>
</file>

<file path=ppt/tags/tag39.xml><?xml version="1.0" encoding="utf-8"?>
<p:tagLst xmlns:a="http://schemas.openxmlformats.org/drawingml/2006/main" xmlns:r="http://schemas.openxmlformats.org/officeDocument/2006/relationships" xmlns:p="http://schemas.openxmlformats.org/presentationml/2006/main">
  <p:tag name="DVSHAPEID" val="kkHCMOG90cHxXHPZ9HtKaE"/>
</p:tagLst>
</file>

<file path=ppt/tags/tag4.xml><?xml version="1.0" encoding="utf-8"?>
<p:tagLst xmlns:a="http://schemas.openxmlformats.org/drawingml/2006/main" xmlns:r="http://schemas.openxmlformats.org/officeDocument/2006/relationships" xmlns:p="http://schemas.openxmlformats.org/presentationml/2006/main">
  <p:tag name="DVSHAPEID" val="sO5z74e04KB910GAzjHI3U"/>
</p:tagLst>
</file>

<file path=ppt/tags/tag40.xml><?xml version="1.0" encoding="utf-8"?>
<p:tagLst xmlns:a="http://schemas.openxmlformats.org/drawingml/2006/main" xmlns:r="http://schemas.openxmlformats.org/officeDocument/2006/relationships" xmlns:p="http://schemas.openxmlformats.org/presentationml/2006/main">
  <p:tag name="DVSHAPEID" val="Lpsw4Zp1mLw9kE52vRFNFj"/>
</p:tagLst>
</file>

<file path=ppt/tags/tag41.xml><?xml version="1.0" encoding="utf-8"?>
<p:tagLst xmlns:a="http://schemas.openxmlformats.org/drawingml/2006/main" xmlns:r="http://schemas.openxmlformats.org/officeDocument/2006/relationships" xmlns:p="http://schemas.openxmlformats.org/presentationml/2006/main">
  <p:tag name="DVSHAPEID" val="LxFSzpPSQHRFyi9fJHJZQW"/>
</p:tagLst>
</file>

<file path=ppt/tags/tag42.xml><?xml version="1.0" encoding="utf-8"?>
<p:tagLst xmlns:a="http://schemas.openxmlformats.org/drawingml/2006/main" xmlns:r="http://schemas.openxmlformats.org/officeDocument/2006/relationships" xmlns:p="http://schemas.openxmlformats.org/presentationml/2006/main">
  <p:tag name="DVSHAPEID" val="1OnaU6bC5mYsDURbq0cuUP"/>
</p:tagLst>
</file>

<file path=ppt/tags/tag43.xml><?xml version="1.0" encoding="utf-8"?>
<p:tagLst xmlns:a="http://schemas.openxmlformats.org/drawingml/2006/main" xmlns:r="http://schemas.openxmlformats.org/officeDocument/2006/relationships" xmlns:p="http://schemas.openxmlformats.org/presentationml/2006/main">
  <p:tag name="DVSHAPEID" val="iE5MTg7X4GtOwRvovIHeBu"/>
</p:tagLst>
</file>

<file path=ppt/tags/tag44.xml><?xml version="1.0" encoding="utf-8"?>
<p:tagLst xmlns:a="http://schemas.openxmlformats.org/drawingml/2006/main" xmlns:r="http://schemas.openxmlformats.org/officeDocument/2006/relationships" xmlns:p="http://schemas.openxmlformats.org/presentationml/2006/main">
  <p:tag name="DVSHAPEID" val="G6EeoyhJNl1bvI47cUu7ii"/>
</p:tagLst>
</file>

<file path=ppt/tags/tag45.xml><?xml version="1.0" encoding="utf-8"?>
<p:tagLst xmlns:a="http://schemas.openxmlformats.org/drawingml/2006/main" xmlns:r="http://schemas.openxmlformats.org/officeDocument/2006/relationships" xmlns:p="http://schemas.openxmlformats.org/presentationml/2006/main">
  <p:tag name="DVSHAPEID" val="ZOoZG1utNFeNXZ8ESzGlS7"/>
</p:tagLst>
</file>

<file path=ppt/tags/tag46.xml><?xml version="1.0" encoding="utf-8"?>
<p:tagLst xmlns:a="http://schemas.openxmlformats.org/drawingml/2006/main" xmlns:r="http://schemas.openxmlformats.org/officeDocument/2006/relationships" xmlns:p="http://schemas.openxmlformats.org/presentationml/2006/main">
  <p:tag name="DVSHAPEID" val="NllMknwMKtco7PQoRfekyl"/>
</p:tagLst>
</file>

<file path=ppt/tags/tag47.xml><?xml version="1.0" encoding="utf-8"?>
<p:tagLst xmlns:a="http://schemas.openxmlformats.org/drawingml/2006/main" xmlns:r="http://schemas.openxmlformats.org/officeDocument/2006/relationships" xmlns:p="http://schemas.openxmlformats.org/presentationml/2006/main">
  <p:tag name="DVSHAPEID" val="XHL4Zy1UqWpR12DTH7X0VK"/>
</p:tagLst>
</file>

<file path=ppt/tags/tag48.xml><?xml version="1.0" encoding="utf-8"?>
<p:tagLst xmlns:a="http://schemas.openxmlformats.org/drawingml/2006/main" xmlns:r="http://schemas.openxmlformats.org/officeDocument/2006/relationships" xmlns:p="http://schemas.openxmlformats.org/presentationml/2006/main">
  <p:tag name="DVSHAPEID" val="BzSiNtIr7yyrnE1foXKP3g"/>
</p:tagLst>
</file>

<file path=ppt/tags/tag49.xml><?xml version="1.0" encoding="utf-8"?>
<p:tagLst xmlns:a="http://schemas.openxmlformats.org/drawingml/2006/main" xmlns:r="http://schemas.openxmlformats.org/officeDocument/2006/relationships" xmlns:p="http://schemas.openxmlformats.org/presentationml/2006/main">
  <p:tag name="DVSHAPEID" val="YfONLXy7nyqd6bcHKycZPR"/>
</p:tagLst>
</file>

<file path=ppt/tags/tag5.xml><?xml version="1.0" encoding="utf-8"?>
<p:tagLst xmlns:a="http://schemas.openxmlformats.org/drawingml/2006/main" xmlns:r="http://schemas.openxmlformats.org/officeDocument/2006/relationships" xmlns:p="http://schemas.openxmlformats.org/presentationml/2006/main">
  <p:tag name="DVSHAPEID" val="FEJummUnhqU95fGM4fGmGC"/>
</p:tagLst>
</file>

<file path=ppt/tags/tag50.xml><?xml version="1.0" encoding="utf-8"?>
<p:tagLst xmlns:a="http://schemas.openxmlformats.org/drawingml/2006/main" xmlns:r="http://schemas.openxmlformats.org/officeDocument/2006/relationships" xmlns:p="http://schemas.openxmlformats.org/presentationml/2006/main">
  <p:tag name="DVSHAPEID" val="jAFZSrIZf5HkADu0IKS0bZ"/>
</p:tagLst>
</file>

<file path=ppt/tags/tag51.xml><?xml version="1.0" encoding="utf-8"?>
<p:tagLst xmlns:a="http://schemas.openxmlformats.org/drawingml/2006/main" xmlns:r="http://schemas.openxmlformats.org/officeDocument/2006/relationships" xmlns:p="http://schemas.openxmlformats.org/presentationml/2006/main">
  <p:tag name="DVSHAPEID" val="1axP3HdcD3q7Vd8L56onik"/>
</p:tagLst>
</file>

<file path=ppt/tags/tag52.xml><?xml version="1.0" encoding="utf-8"?>
<p:tagLst xmlns:a="http://schemas.openxmlformats.org/drawingml/2006/main" xmlns:r="http://schemas.openxmlformats.org/officeDocument/2006/relationships" xmlns:p="http://schemas.openxmlformats.org/presentationml/2006/main">
  <p:tag name="DVSHAPEID" val="wLBycJQs6PFjyur2o1L3sD"/>
</p:tagLst>
</file>

<file path=ppt/tags/tag53.xml><?xml version="1.0" encoding="utf-8"?>
<p:tagLst xmlns:a="http://schemas.openxmlformats.org/drawingml/2006/main" xmlns:r="http://schemas.openxmlformats.org/officeDocument/2006/relationships" xmlns:p="http://schemas.openxmlformats.org/presentationml/2006/main">
  <p:tag name="DVSHAPEID" val="UsHgRWEMBNHHELeuutmaWB"/>
</p:tagLst>
</file>

<file path=ppt/tags/tag54.xml><?xml version="1.0" encoding="utf-8"?>
<p:tagLst xmlns:a="http://schemas.openxmlformats.org/drawingml/2006/main" xmlns:r="http://schemas.openxmlformats.org/officeDocument/2006/relationships" xmlns:p="http://schemas.openxmlformats.org/presentationml/2006/main">
  <p:tag name="DVSHAPEID" val="sBFEk2InCfRSR8RWRTNkeS"/>
</p:tagLst>
</file>

<file path=ppt/tags/tag55.xml><?xml version="1.0" encoding="utf-8"?>
<p:tagLst xmlns:a="http://schemas.openxmlformats.org/drawingml/2006/main" xmlns:r="http://schemas.openxmlformats.org/officeDocument/2006/relationships" xmlns:p="http://schemas.openxmlformats.org/presentationml/2006/main">
  <p:tag name="DVSHAPEID" val="CRPGOUwiHhGj06BdCC4ebr"/>
</p:tagLst>
</file>

<file path=ppt/tags/tag56.xml><?xml version="1.0" encoding="utf-8"?>
<p:tagLst xmlns:a="http://schemas.openxmlformats.org/drawingml/2006/main" xmlns:r="http://schemas.openxmlformats.org/officeDocument/2006/relationships" xmlns:p="http://schemas.openxmlformats.org/presentationml/2006/main">
  <p:tag name="DVSHAPEID" val="PMU6DxBsnCnzZNODdNQjxz"/>
</p:tagLst>
</file>

<file path=ppt/tags/tag57.xml><?xml version="1.0" encoding="utf-8"?>
<p:tagLst xmlns:a="http://schemas.openxmlformats.org/drawingml/2006/main" xmlns:r="http://schemas.openxmlformats.org/officeDocument/2006/relationships" xmlns:p="http://schemas.openxmlformats.org/presentationml/2006/main">
  <p:tag name="DVSHAPEID" val="by7KlEhag0Ga13MIhYGfU4"/>
</p:tagLst>
</file>

<file path=ppt/tags/tag58.xml><?xml version="1.0" encoding="utf-8"?>
<p:tagLst xmlns:a="http://schemas.openxmlformats.org/drawingml/2006/main" xmlns:r="http://schemas.openxmlformats.org/officeDocument/2006/relationships" xmlns:p="http://schemas.openxmlformats.org/presentationml/2006/main">
  <p:tag name="DVSHAPEID" val="Vq6NoYognRTfAlYScXacln"/>
</p:tagLst>
</file>

<file path=ppt/tags/tag59.xml><?xml version="1.0" encoding="utf-8"?>
<p:tagLst xmlns:a="http://schemas.openxmlformats.org/drawingml/2006/main" xmlns:r="http://schemas.openxmlformats.org/officeDocument/2006/relationships" xmlns:p="http://schemas.openxmlformats.org/presentationml/2006/main">
  <p:tag name="DVSHAPEID" val="TOMLRvwRDiF7CHEyfjL0CP"/>
</p:tagLst>
</file>

<file path=ppt/tags/tag6.xml><?xml version="1.0" encoding="utf-8"?>
<p:tagLst xmlns:a="http://schemas.openxmlformats.org/drawingml/2006/main" xmlns:r="http://schemas.openxmlformats.org/officeDocument/2006/relationships" xmlns:p="http://schemas.openxmlformats.org/presentationml/2006/main">
  <p:tag name="DVSHAPEID" val="5iTUngn90sSy9qQDIR6Gsa"/>
</p:tagLst>
</file>

<file path=ppt/tags/tag60.xml><?xml version="1.0" encoding="utf-8"?>
<p:tagLst xmlns:a="http://schemas.openxmlformats.org/drawingml/2006/main" xmlns:r="http://schemas.openxmlformats.org/officeDocument/2006/relationships" xmlns:p="http://schemas.openxmlformats.org/presentationml/2006/main">
  <p:tag name="DVSHAPEID" val="gLtqJpMJ4HIyxi1D6TKveB"/>
</p:tagLst>
</file>

<file path=ppt/tags/tag61.xml><?xml version="1.0" encoding="utf-8"?>
<p:tagLst xmlns:a="http://schemas.openxmlformats.org/drawingml/2006/main" xmlns:r="http://schemas.openxmlformats.org/officeDocument/2006/relationships" xmlns:p="http://schemas.openxmlformats.org/presentationml/2006/main">
  <p:tag name="DVSHAPEID" val="AsIheDHRrlK3x0irL65TeX"/>
</p:tagLst>
</file>

<file path=ppt/tags/tag62.xml><?xml version="1.0" encoding="utf-8"?>
<p:tagLst xmlns:a="http://schemas.openxmlformats.org/drawingml/2006/main" xmlns:r="http://schemas.openxmlformats.org/officeDocument/2006/relationships" xmlns:p="http://schemas.openxmlformats.org/presentationml/2006/main">
  <p:tag name="DVSHAPEID" val="o49lxCcSf6BFb0Hsb82dgn"/>
</p:tagLst>
</file>

<file path=ppt/tags/tag63.xml><?xml version="1.0" encoding="utf-8"?>
<p:tagLst xmlns:a="http://schemas.openxmlformats.org/drawingml/2006/main" xmlns:r="http://schemas.openxmlformats.org/officeDocument/2006/relationships" xmlns:p="http://schemas.openxmlformats.org/presentationml/2006/main">
  <p:tag name="DVSHAPEID" val="NtL0kF7DqknD4E7S64Ey5D"/>
</p:tagLst>
</file>

<file path=ppt/tags/tag64.xml><?xml version="1.0" encoding="utf-8"?>
<p:tagLst xmlns:a="http://schemas.openxmlformats.org/drawingml/2006/main" xmlns:r="http://schemas.openxmlformats.org/officeDocument/2006/relationships" xmlns:p="http://schemas.openxmlformats.org/presentationml/2006/main">
  <p:tag name="DVSECTIONID" val="6bmgLV4lOFtflSkuH5ULPR"/>
</p:tagLst>
</file>

<file path=ppt/tags/tag65.xml><?xml version="1.0" encoding="utf-8"?>
<p:tagLst xmlns:a="http://schemas.openxmlformats.org/drawingml/2006/main" xmlns:r="http://schemas.openxmlformats.org/officeDocument/2006/relationships" xmlns:p="http://schemas.openxmlformats.org/presentationml/2006/main">
  <p:tag name="DVSHAPEID" val="DPjNTzJGC2IQmO29Uez3e5"/>
</p:tagLst>
</file>

<file path=ppt/tags/tag66.xml><?xml version="1.0" encoding="utf-8"?>
<p:tagLst xmlns:a="http://schemas.openxmlformats.org/drawingml/2006/main" xmlns:r="http://schemas.openxmlformats.org/officeDocument/2006/relationships" xmlns:p="http://schemas.openxmlformats.org/presentationml/2006/main">
  <p:tag name="DVSECTIONID" val="OWbJ8bTcCctifXC3ROT7AS"/>
</p:tagLst>
</file>

<file path=ppt/tags/tag67.xml><?xml version="1.0" encoding="utf-8"?>
<p:tagLst xmlns:a="http://schemas.openxmlformats.org/drawingml/2006/main" xmlns:r="http://schemas.openxmlformats.org/officeDocument/2006/relationships" xmlns:p="http://schemas.openxmlformats.org/presentationml/2006/main">
  <p:tag name="DVSHAPEID" val="XBm0VspG6rndyd6Nk8DuBi"/>
</p:tagLst>
</file>

<file path=ppt/tags/tag68.xml><?xml version="1.0" encoding="utf-8"?>
<p:tagLst xmlns:a="http://schemas.openxmlformats.org/drawingml/2006/main" xmlns:r="http://schemas.openxmlformats.org/officeDocument/2006/relationships" xmlns:p="http://schemas.openxmlformats.org/presentationml/2006/main">
  <p:tag name="DVSHAPEID" val="9bIYdlxA8ZOySIrTEhhVVh"/>
</p:tagLst>
</file>

<file path=ppt/tags/tag69.xml><?xml version="1.0" encoding="utf-8"?>
<p:tagLst xmlns:a="http://schemas.openxmlformats.org/drawingml/2006/main" xmlns:r="http://schemas.openxmlformats.org/officeDocument/2006/relationships" xmlns:p="http://schemas.openxmlformats.org/presentationml/2006/main">
  <p:tag name="DVSHAPEID" val="t9fP26TrqKuEsbhWf49wjn"/>
</p:tagLst>
</file>

<file path=ppt/tags/tag7.xml><?xml version="1.0" encoding="utf-8"?>
<p:tagLst xmlns:a="http://schemas.openxmlformats.org/drawingml/2006/main" xmlns:r="http://schemas.openxmlformats.org/officeDocument/2006/relationships" xmlns:p="http://schemas.openxmlformats.org/presentationml/2006/main">
  <p:tag name="DVSHAPEID" val="fRUqUNer2Hd2zqAsZE08qr"/>
</p:tagLst>
</file>

<file path=ppt/tags/tag70.xml><?xml version="1.0" encoding="utf-8"?>
<p:tagLst xmlns:a="http://schemas.openxmlformats.org/drawingml/2006/main" xmlns:r="http://schemas.openxmlformats.org/officeDocument/2006/relationships" xmlns:p="http://schemas.openxmlformats.org/presentationml/2006/main">
  <p:tag name="DVSHAPEID" val="o0lomrtldFmSHzIniqGHz4"/>
</p:tagLst>
</file>

<file path=ppt/tags/tag71.xml><?xml version="1.0" encoding="utf-8"?>
<p:tagLst xmlns:a="http://schemas.openxmlformats.org/drawingml/2006/main" xmlns:r="http://schemas.openxmlformats.org/officeDocument/2006/relationships" xmlns:p="http://schemas.openxmlformats.org/presentationml/2006/main">
  <p:tag name="DVSHAPEID" val="3eggCH2dMpX5KfuDKsX4xO"/>
</p:tagLst>
</file>

<file path=ppt/tags/tag72.xml><?xml version="1.0" encoding="utf-8"?>
<p:tagLst xmlns:a="http://schemas.openxmlformats.org/drawingml/2006/main" xmlns:r="http://schemas.openxmlformats.org/officeDocument/2006/relationships" xmlns:p="http://schemas.openxmlformats.org/presentationml/2006/main">
  <p:tag name="DVSHAPEID" val="hztHeRLJPCOkW686OMjZTX"/>
</p:tagLst>
</file>

<file path=ppt/tags/tag73.xml><?xml version="1.0" encoding="utf-8"?>
<p:tagLst xmlns:a="http://schemas.openxmlformats.org/drawingml/2006/main" xmlns:r="http://schemas.openxmlformats.org/officeDocument/2006/relationships" xmlns:p="http://schemas.openxmlformats.org/presentationml/2006/main">
  <p:tag name="DVSHAPEID" val="UBPtTFFeJuwfWGNUtbr2Al"/>
</p:tagLst>
</file>

<file path=ppt/tags/tag74.xml><?xml version="1.0" encoding="utf-8"?>
<p:tagLst xmlns:a="http://schemas.openxmlformats.org/drawingml/2006/main" xmlns:r="http://schemas.openxmlformats.org/officeDocument/2006/relationships" xmlns:p="http://schemas.openxmlformats.org/presentationml/2006/main">
  <p:tag name="DVSHAPEID" val="hpinvEDbLxVkFRSLX64BSj"/>
</p:tagLst>
</file>

<file path=ppt/tags/tag75.xml><?xml version="1.0" encoding="utf-8"?>
<p:tagLst xmlns:a="http://schemas.openxmlformats.org/drawingml/2006/main" xmlns:r="http://schemas.openxmlformats.org/officeDocument/2006/relationships" xmlns:p="http://schemas.openxmlformats.org/presentationml/2006/main">
  <p:tag name="DVSHAPEID" val="OHariUi8xQmykpaw90AxJZ"/>
</p:tagLst>
</file>

<file path=ppt/tags/tag76.xml><?xml version="1.0" encoding="utf-8"?>
<p:tagLst xmlns:a="http://schemas.openxmlformats.org/drawingml/2006/main" xmlns:r="http://schemas.openxmlformats.org/officeDocument/2006/relationships" xmlns:p="http://schemas.openxmlformats.org/presentationml/2006/main">
  <p:tag name="DVSECTIONID" val="Z3Z1nLcT82Qfnq42NSrB3h"/>
</p:tagLst>
</file>

<file path=ppt/tags/tag77.xml><?xml version="1.0" encoding="utf-8"?>
<p:tagLst xmlns:a="http://schemas.openxmlformats.org/drawingml/2006/main" xmlns:r="http://schemas.openxmlformats.org/officeDocument/2006/relationships" xmlns:p="http://schemas.openxmlformats.org/presentationml/2006/main">
  <p:tag name="DVSHAPEID" val="jC1V1HdlYZtYBAc4lJSCZ4"/>
</p:tagLst>
</file>

<file path=ppt/tags/tag78.xml><?xml version="1.0" encoding="utf-8"?>
<p:tagLst xmlns:a="http://schemas.openxmlformats.org/drawingml/2006/main" xmlns:r="http://schemas.openxmlformats.org/officeDocument/2006/relationships" xmlns:p="http://schemas.openxmlformats.org/presentationml/2006/main">
  <p:tag name="DVSHAPEID" val="X6xtAqX30kzOoypmSAUcSn"/>
</p:tagLst>
</file>

<file path=ppt/tags/tag79.xml><?xml version="1.0" encoding="utf-8"?>
<p:tagLst xmlns:a="http://schemas.openxmlformats.org/drawingml/2006/main" xmlns:r="http://schemas.openxmlformats.org/officeDocument/2006/relationships" xmlns:p="http://schemas.openxmlformats.org/presentationml/2006/main">
  <p:tag name="DVSECTIONID" val="s0AcYP11FZPIiXo0SyF2a8"/>
</p:tagLst>
</file>

<file path=ppt/tags/tag8.xml><?xml version="1.0" encoding="utf-8"?>
<p:tagLst xmlns:a="http://schemas.openxmlformats.org/drawingml/2006/main" xmlns:r="http://schemas.openxmlformats.org/officeDocument/2006/relationships" xmlns:p="http://schemas.openxmlformats.org/presentationml/2006/main">
  <p:tag name="DVSHAPEID" val="hw6fWrxOg0aV21ZWlAVyqa"/>
</p:tagLst>
</file>

<file path=ppt/tags/tag80.xml><?xml version="1.0" encoding="utf-8"?>
<p:tagLst xmlns:a="http://schemas.openxmlformats.org/drawingml/2006/main" xmlns:r="http://schemas.openxmlformats.org/officeDocument/2006/relationships" xmlns:p="http://schemas.openxmlformats.org/presentationml/2006/main">
  <p:tag name="DVSHAPEID" val="GfI4LyWFMwvn4iGRF5fW65"/>
</p:tagLst>
</file>

<file path=ppt/tags/tag81.xml><?xml version="1.0" encoding="utf-8"?>
<p:tagLst xmlns:a="http://schemas.openxmlformats.org/drawingml/2006/main" xmlns:r="http://schemas.openxmlformats.org/officeDocument/2006/relationships" xmlns:p="http://schemas.openxmlformats.org/presentationml/2006/main">
  <p:tag name="DVSHAPEID" val="rd8SMRjdbZLPe8QOjJN036"/>
</p:tagLst>
</file>

<file path=ppt/tags/tag82.xml><?xml version="1.0" encoding="utf-8"?>
<p:tagLst xmlns:a="http://schemas.openxmlformats.org/drawingml/2006/main" xmlns:r="http://schemas.openxmlformats.org/officeDocument/2006/relationships" xmlns:p="http://schemas.openxmlformats.org/presentationml/2006/main">
  <p:tag name="DVSHAPEID" val="kUPhd2o1e1kANuVSM4mzkv"/>
</p:tagLst>
</file>

<file path=ppt/tags/tag83.xml><?xml version="1.0" encoding="utf-8"?>
<p:tagLst xmlns:a="http://schemas.openxmlformats.org/drawingml/2006/main" xmlns:r="http://schemas.openxmlformats.org/officeDocument/2006/relationships" xmlns:p="http://schemas.openxmlformats.org/presentationml/2006/main">
  <p:tag name="DVSHAPEID" val="Ce4y0QLv951lTe3vDgPaLJ"/>
</p:tagLst>
</file>

<file path=ppt/tags/tag84.xml><?xml version="1.0" encoding="utf-8"?>
<p:tagLst xmlns:a="http://schemas.openxmlformats.org/drawingml/2006/main" xmlns:r="http://schemas.openxmlformats.org/officeDocument/2006/relationships" xmlns:p="http://schemas.openxmlformats.org/presentationml/2006/main">
  <p:tag name="DVSHAPEID" val="vDllTrXJDuLPhAdF1xgJSe"/>
</p:tagLst>
</file>

<file path=ppt/tags/tag85.xml><?xml version="1.0" encoding="utf-8"?>
<p:tagLst xmlns:a="http://schemas.openxmlformats.org/drawingml/2006/main" xmlns:r="http://schemas.openxmlformats.org/officeDocument/2006/relationships" xmlns:p="http://schemas.openxmlformats.org/presentationml/2006/main">
  <p:tag name="DVSHAPEID" val="ysBHPgr5KaKTJqcFXkxqsx"/>
</p:tagLst>
</file>

<file path=ppt/tags/tag86.xml><?xml version="1.0" encoding="utf-8"?>
<p:tagLst xmlns:a="http://schemas.openxmlformats.org/drawingml/2006/main" xmlns:r="http://schemas.openxmlformats.org/officeDocument/2006/relationships" xmlns:p="http://schemas.openxmlformats.org/presentationml/2006/main">
  <p:tag name="DVSHAPEID" val="z3WsiXfhU1Qg4TKbBGhyKB"/>
</p:tagLst>
</file>

<file path=ppt/tags/tag87.xml><?xml version="1.0" encoding="utf-8"?>
<p:tagLst xmlns:a="http://schemas.openxmlformats.org/drawingml/2006/main" xmlns:r="http://schemas.openxmlformats.org/officeDocument/2006/relationships" xmlns:p="http://schemas.openxmlformats.org/presentationml/2006/main">
  <p:tag name="DVSHAPEID" val="4oRMsmAVbsM1SxLmYtQtgI"/>
</p:tagLst>
</file>

<file path=ppt/tags/tag88.xml><?xml version="1.0" encoding="utf-8"?>
<p:tagLst xmlns:a="http://schemas.openxmlformats.org/drawingml/2006/main" xmlns:r="http://schemas.openxmlformats.org/officeDocument/2006/relationships" xmlns:p="http://schemas.openxmlformats.org/presentationml/2006/main">
  <p:tag name="DVSHAPEID" val="2smjVLIR8UNXZxAvvSGYQo"/>
</p:tagLst>
</file>

<file path=ppt/tags/tag89.xml><?xml version="1.0" encoding="utf-8"?>
<p:tagLst xmlns:a="http://schemas.openxmlformats.org/drawingml/2006/main" xmlns:r="http://schemas.openxmlformats.org/officeDocument/2006/relationships" xmlns:p="http://schemas.openxmlformats.org/presentationml/2006/main">
  <p:tag name="DVSHAPEID" val="u20cqeIOHhlllpq9rOdkkS"/>
</p:tagLst>
</file>

<file path=ppt/tags/tag9.xml><?xml version="1.0" encoding="utf-8"?>
<p:tagLst xmlns:a="http://schemas.openxmlformats.org/drawingml/2006/main" xmlns:r="http://schemas.openxmlformats.org/officeDocument/2006/relationships" xmlns:p="http://schemas.openxmlformats.org/presentationml/2006/main">
  <p:tag name="DVSHAPEID" val="k6Rp2gSrGkJOAojERNUdrd"/>
</p:tagLst>
</file>

<file path=ppt/tags/tag90.xml><?xml version="1.0" encoding="utf-8"?>
<p:tagLst xmlns:a="http://schemas.openxmlformats.org/drawingml/2006/main" xmlns:r="http://schemas.openxmlformats.org/officeDocument/2006/relationships" xmlns:p="http://schemas.openxmlformats.org/presentationml/2006/main">
  <p:tag name="DVSHAPEID" val="eUydMsYXMhSEYjiIlu8kcv"/>
</p:tagLst>
</file>

<file path=ppt/tags/tag91.xml><?xml version="1.0" encoding="utf-8"?>
<p:tagLst xmlns:a="http://schemas.openxmlformats.org/drawingml/2006/main" xmlns:r="http://schemas.openxmlformats.org/officeDocument/2006/relationships" xmlns:p="http://schemas.openxmlformats.org/presentationml/2006/main">
  <p:tag name="DVSHAPEID" val="CDcb5lrSLv3BO5EcsfPJu3"/>
</p:tagLst>
</file>

<file path=ppt/tags/tag92.xml><?xml version="1.0" encoding="utf-8"?>
<p:tagLst xmlns:a="http://schemas.openxmlformats.org/drawingml/2006/main" xmlns:r="http://schemas.openxmlformats.org/officeDocument/2006/relationships" xmlns:p="http://schemas.openxmlformats.org/presentationml/2006/main">
  <p:tag name="DVSHAPEID" val="tHq6QIsJbZFIiU1AmCvUwm"/>
</p:tagLst>
</file>

<file path=ppt/tags/tag93.xml><?xml version="1.0" encoding="utf-8"?>
<p:tagLst xmlns:a="http://schemas.openxmlformats.org/drawingml/2006/main" xmlns:r="http://schemas.openxmlformats.org/officeDocument/2006/relationships" xmlns:p="http://schemas.openxmlformats.org/presentationml/2006/main">
  <p:tag name="DVSHAPEID" val="Amud391Tut1y9uLZvIp1j3"/>
</p:tagLst>
</file>

<file path=ppt/tags/tag94.xml><?xml version="1.0" encoding="utf-8"?>
<p:tagLst xmlns:a="http://schemas.openxmlformats.org/drawingml/2006/main" xmlns:r="http://schemas.openxmlformats.org/officeDocument/2006/relationships" xmlns:p="http://schemas.openxmlformats.org/presentationml/2006/main">
  <p:tag name="DVSHAPEID" val="X6xtAqX30kzOoypmSAUcSn"/>
</p:tagLst>
</file>

<file path=ppt/tags/tag95.xml><?xml version="1.0" encoding="utf-8"?>
<p:tagLst xmlns:a="http://schemas.openxmlformats.org/drawingml/2006/main" xmlns:r="http://schemas.openxmlformats.org/officeDocument/2006/relationships" xmlns:p="http://schemas.openxmlformats.org/presentationml/2006/main">
  <p:tag name="DVSHAPEID" val="jC1V1HdlYZtYBAc4lJSCZ4"/>
</p:tagLst>
</file>

<file path=ppt/tags/tag96.xml><?xml version="1.0" encoding="utf-8"?>
<p:tagLst xmlns:a="http://schemas.openxmlformats.org/drawingml/2006/main" xmlns:r="http://schemas.openxmlformats.org/officeDocument/2006/relationships" xmlns:p="http://schemas.openxmlformats.org/presentationml/2006/main">
  <p:tag name="DVSECTIONID" val="L2DnSEe5RHgVW7J6O80I4q"/>
</p:tagLst>
</file>

<file path=ppt/tags/tag97.xml><?xml version="1.0" encoding="utf-8"?>
<p:tagLst xmlns:a="http://schemas.openxmlformats.org/drawingml/2006/main" xmlns:r="http://schemas.openxmlformats.org/officeDocument/2006/relationships" xmlns:p="http://schemas.openxmlformats.org/presentationml/2006/main">
  <p:tag name="DVSHAPEID" val="pMcEEYQhINcA0bE17So8Fs"/>
</p:tagLst>
</file>

<file path=ppt/tags/tag98.xml><?xml version="1.0" encoding="utf-8"?>
<p:tagLst xmlns:a="http://schemas.openxmlformats.org/drawingml/2006/main" xmlns:r="http://schemas.openxmlformats.org/officeDocument/2006/relationships" xmlns:p="http://schemas.openxmlformats.org/presentationml/2006/main">
  <p:tag name="DVSHAPEID" val="P8TuYkt7NXoWV1mEqG1noc"/>
</p:tagLst>
</file>

<file path=ppt/tags/tag99.xml><?xml version="1.0" encoding="utf-8"?>
<p:tagLst xmlns:a="http://schemas.openxmlformats.org/drawingml/2006/main" xmlns:r="http://schemas.openxmlformats.org/officeDocument/2006/relationships" xmlns:p="http://schemas.openxmlformats.org/presentationml/2006/main">
  <p:tag name="DVSHAPEID" val="34UcT6GwxQtWX4La0wNBZ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4118</TotalTime>
  <Words>2782</Words>
  <Application>Microsoft Office PowerPoint</Application>
  <PresentationFormat>On-screen Show (4:3)</PresentationFormat>
  <Paragraphs>392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 </vt:lpstr>
    </vt:vector>
  </TitlesOfParts>
  <Company>MEX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MEX1</dc:creator>
  <cp:lastModifiedBy>Mex Nepal</cp:lastModifiedBy>
  <cp:revision>414</cp:revision>
  <dcterms:created xsi:type="dcterms:W3CDTF">2013-02-20T07:56:58Z</dcterms:created>
  <dcterms:modified xsi:type="dcterms:W3CDTF">2016-07-15T08:13:04Z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1gScXNszktArTESUeAHG8UM_oJVzpTp06NDt9eKmPl3k</vt:lpwstr>
  </property>
  <property fmtid="{D5CDD505-2E9C-101B-9397-08002B2CF9AE}" pid="4" name="Google.Documents.RevisionId">
    <vt:lpwstr>08487532096458370438</vt:lpwstr>
  </property>
  <property fmtid="{D5CDD505-2E9C-101B-9397-08002B2CF9AE}" pid="5" name="Google.Documents.PreviousRevisionId">
    <vt:lpwstr>13501563299592866052</vt:lpwstr>
  </property>
  <property fmtid="{D5CDD505-2E9C-101B-9397-08002B2CF9AE}" pid="6" name="Google.Documents.PluginVersion">
    <vt:lpwstr>2.0.2662.553</vt:lpwstr>
  </property>
  <property fmtid="{D5CDD505-2E9C-101B-9397-08002B2CF9AE}" pid="7" name="Google.Documents.MergeIncapabilityFlags">
    <vt:i4>0</vt:i4>
  </property>
</Properties>
</file>